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2"/>
  </p:notesMasterIdLst>
  <p:sldIdLst>
    <p:sldId id="256" r:id="rId2"/>
    <p:sldId id="304" r:id="rId3"/>
    <p:sldId id="306" r:id="rId4"/>
    <p:sldId id="307" r:id="rId5"/>
    <p:sldId id="301" r:id="rId6"/>
    <p:sldId id="320" r:id="rId7"/>
    <p:sldId id="257" r:id="rId8"/>
    <p:sldId id="319" r:id="rId9"/>
    <p:sldId id="309" r:id="rId10"/>
    <p:sldId id="310" r:id="rId11"/>
    <p:sldId id="311" r:id="rId12"/>
    <p:sldId id="258" r:id="rId13"/>
    <p:sldId id="259" r:id="rId14"/>
    <p:sldId id="315" r:id="rId15"/>
    <p:sldId id="260" r:id="rId16"/>
    <p:sldId id="316" r:id="rId17"/>
    <p:sldId id="317" r:id="rId18"/>
    <p:sldId id="303" r:id="rId19"/>
    <p:sldId id="261" r:id="rId20"/>
    <p:sldId id="262" r:id="rId21"/>
    <p:sldId id="263" r:id="rId22"/>
    <p:sldId id="305" r:id="rId23"/>
    <p:sldId id="265" r:id="rId24"/>
    <p:sldId id="312" r:id="rId25"/>
    <p:sldId id="266" r:id="rId26"/>
    <p:sldId id="268" r:id="rId27"/>
    <p:sldId id="269" r:id="rId28"/>
    <p:sldId id="270" r:id="rId29"/>
    <p:sldId id="272" r:id="rId30"/>
    <p:sldId id="313" r:id="rId31"/>
    <p:sldId id="314" r:id="rId32"/>
    <p:sldId id="299" r:id="rId33"/>
    <p:sldId id="300" r:id="rId34"/>
    <p:sldId id="318" r:id="rId35"/>
    <p:sldId id="275" r:id="rId36"/>
    <p:sldId id="277" r:id="rId37"/>
    <p:sldId id="280" r:id="rId38"/>
    <p:sldId id="281" r:id="rId39"/>
    <p:sldId id="282" r:id="rId40"/>
    <p:sldId id="283" r:id="rId41"/>
    <p:sldId id="285" r:id="rId42"/>
    <p:sldId id="286" r:id="rId43"/>
    <p:sldId id="287" r:id="rId44"/>
    <p:sldId id="288" r:id="rId45"/>
    <p:sldId id="289" r:id="rId46"/>
    <p:sldId id="290" r:id="rId47"/>
    <p:sldId id="293" r:id="rId48"/>
    <p:sldId id="295" r:id="rId49"/>
    <p:sldId id="297" r:id="rId50"/>
    <p:sldId id="298" r:id="rId5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684" y="-10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7E9A94-D381-4D2F-AB96-2F43EBF74187}" type="doc">
      <dgm:prSet loTypeId="urn:microsoft.com/office/officeart/2005/8/layout/venn1" loCatId="relationship" qsTypeId="urn:microsoft.com/office/officeart/2005/8/quickstyle/simple1" qsCatId="simple" csTypeId="urn:microsoft.com/office/officeart/2005/8/colors/accent1_2" csCatId="accent1" phldr="1"/>
      <dgm:spPr/>
    </dgm:pt>
    <dgm:pt modelId="{2CFE075D-A2F1-4A47-8331-9DDD9AB35E93}">
      <dgm:prSet phldrT="[Texto]"/>
      <dgm:spPr>
        <a:ln>
          <a:solidFill>
            <a:schemeClr val="bg2">
              <a:lumMod val="50000"/>
            </a:schemeClr>
          </a:solidFill>
        </a:ln>
      </dgm:spPr>
      <dgm:t>
        <a:bodyPr/>
        <a:lstStyle/>
        <a:p>
          <a:r>
            <a:rPr lang="es-MX" dirty="0" smtClean="0"/>
            <a:t>Futuros posibles e imposibles</a:t>
          </a:r>
          <a:endParaRPr lang="es-MX" dirty="0"/>
        </a:p>
      </dgm:t>
    </dgm:pt>
    <dgm:pt modelId="{EF7FBA48-D8CB-4F72-BB73-B6ABB190F2DC}" type="parTrans" cxnId="{96CFF767-A2A2-41C1-9A1E-24842BF1104D}">
      <dgm:prSet/>
      <dgm:spPr/>
      <dgm:t>
        <a:bodyPr/>
        <a:lstStyle/>
        <a:p>
          <a:endParaRPr lang="es-MX"/>
        </a:p>
      </dgm:t>
    </dgm:pt>
    <dgm:pt modelId="{3BC80593-FC36-4E24-9249-6B3A9C1F48D5}" type="sibTrans" cxnId="{96CFF767-A2A2-41C1-9A1E-24842BF1104D}">
      <dgm:prSet/>
      <dgm:spPr/>
      <dgm:t>
        <a:bodyPr/>
        <a:lstStyle/>
        <a:p>
          <a:endParaRPr lang="es-MX"/>
        </a:p>
      </dgm:t>
    </dgm:pt>
    <dgm:pt modelId="{1E1A1EC3-2498-4ACC-8E6E-FCA70AC656FF}">
      <dgm:prSet phldrT="[Texto]"/>
      <dgm:spPr>
        <a:ln>
          <a:solidFill>
            <a:schemeClr val="tx1"/>
          </a:solidFill>
        </a:ln>
      </dgm:spPr>
      <dgm:t>
        <a:bodyPr/>
        <a:lstStyle/>
        <a:p>
          <a:r>
            <a:rPr lang="es-MX" dirty="0" smtClean="0"/>
            <a:t>Probables</a:t>
          </a:r>
          <a:endParaRPr lang="es-MX" dirty="0"/>
        </a:p>
      </dgm:t>
    </dgm:pt>
    <dgm:pt modelId="{9F8936AD-EA24-472D-ADB3-BD17096EE1E7}" type="parTrans" cxnId="{5FD86E97-260B-4D13-A06B-5E2C548F5BA2}">
      <dgm:prSet/>
      <dgm:spPr/>
      <dgm:t>
        <a:bodyPr/>
        <a:lstStyle/>
        <a:p>
          <a:endParaRPr lang="es-MX"/>
        </a:p>
      </dgm:t>
    </dgm:pt>
    <dgm:pt modelId="{E7834A28-EDA5-4EDA-9CDA-FBF762346DF1}" type="sibTrans" cxnId="{5FD86E97-260B-4D13-A06B-5E2C548F5BA2}">
      <dgm:prSet/>
      <dgm:spPr/>
      <dgm:t>
        <a:bodyPr/>
        <a:lstStyle/>
        <a:p>
          <a:endParaRPr lang="es-MX"/>
        </a:p>
      </dgm:t>
    </dgm:pt>
    <dgm:pt modelId="{213204D4-196B-423E-8E36-4EDD38468EF0}">
      <dgm:prSet phldrT="[Texto]"/>
      <dgm:spPr>
        <a:ln>
          <a:solidFill>
            <a:schemeClr val="tx1"/>
          </a:solidFill>
        </a:ln>
      </dgm:spPr>
      <dgm:t>
        <a:bodyPr/>
        <a:lstStyle/>
        <a:p>
          <a:r>
            <a:rPr lang="es-MX" dirty="0" smtClean="0"/>
            <a:t>Deseables</a:t>
          </a:r>
          <a:endParaRPr lang="es-MX" dirty="0"/>
        </a:p>
      </dgm:t>
    </dgm:pt>
    <dgm:pt modelId="{C3E707C7-DD86-4359-8D73-56A9F1477E56}" type="parTrans" cxnId="{FAFA420E-7F26-4439-BF09-F175AD1B4632}">
      <dgm:prSet/>
      <dgm:spPr/>
      <dgm:t>
        <a:bodyPr/>
        <a:lstStyle/>
        <a:p>
          <a:endParaRPr lang="es-MX"/>
        </a:p>
      </dgm:t>
    </dgm:pt>
    <dgm:pt modelId="{7BDE0118-4DDD-417F-8A3C-D35EF934862A}" type="sibTrans" cxnId="{FAFA420E-7F26-4439-BF09-F175AD1B4632}">
      <dgm:prSet/>
      <dgm:spPr/>
      <dgm:t>
        <a:bodyPr/>
        <a:lstStyle/>
        <a:p>
          <a:endParaRPr lang="es-MX"/>
        </a:p>
      </dgm:t>
    </dgm:pt>
    <dgm:pt modelId="{9723CD53-D29B-4B7A-B595-9961FEF48EE4}" type="pres">
      <dgm:prSet presAssocID="{277E9A94-D381-4D2F-AB96-2F43EBF74187}" presName="compositeShape" presStyleCnt="0">
        <dgm:presLayoutVars>
          <dgm:chMax val="7"/>
          <dgm:dir/>
          <dgm:resizeHandles val="exact"/>
        </dgm:presLayoutVars>
      </dgm:prSet>
      <dgm:spPr/>
    </dgm:pt>
    <dgm:pt modelId="{E7027E86-569C-47C2-AEA3-F6050CCEC1D3}" type="pres">
      <dgm:prSet presAssocID="{2CFE075D-A2F1-4A47-8331-9DDD9AB35E93}" presName="circ1" presStyleLbl="vennNode1" presStyleIdx="0" presStyleCnt="3" custScaleX="302827" custScaleY="166667" custLinFactNeighborX="-1063" custLinFactNeighborY="794"/>
      <dgm:spPr/>
      <dgm:t>
        <a:bodyPr/>
        <a:lstStyle/>
        <a:p>
          <a:endParaRPr lang="es-MX"/>
        </a:p>
      </dgm:t>
    </dgm:pt>
    <dgm:pt modelId="{F25CC454-BACE-4051-AC26-1E6AE2819CE0}" type="pres">
      <dgm:prSet presAssocID="{2CFE075D-A2F1-4A47-8331-9DDD9AB35E93}" presName="circ1Tx" presStyleLbl="revTx" presStyleIdx="0" presStyleCnt="0">
        <dgm:presLayoutVars>
          <dgm:chMax val="0"/>
          <dgm:chPref val="0"/>
          <dgm:bulletEnabled val="1"/>
        </dgm:presLayoutVars>
      </dgm:prSet>
      <dgm:spPr/>
      <dgm:t>
        <a:bodyPr/>
        <a:lstStyle/>
        <a:p>
          <a:endParaRPr lang="es-MX"/>
        </a:p>
      </dgm:t>
    </dgm:pt>
    <dgm:pt modelId="{903DB6E9-497B-4010-98B6-2F1DD7C5C01B}" type="pres">
      <dgm:prSet presAssocID="{1E1A1EC3-2498-4ACC-8E6E-FCA70AC656FF}" presName="circ2" presStyleLbl="vennNode1" presStyleIdx="1" presStyleCnt="3" custScaleX="89418" custScaleY="39266"/>
      <dgm:spPr/>
      <dgm:t>
        <a:bodyPr/>
        <a:lstStyle/>
        <a:p>
          <a:endParaRPr lang="es-MX"/>
        </a:p>
      </dgm:t>
    </dgm:pt>
    <dgm:pt modelId="{12934632-80FF-4D03-B016-3F03E6483FC1}" type="pres">
      <dgm:prSet presAssocID="{1E1A1EC3-2498-4ACC-8E6E-FCA70AC656FF}" presName="circ2Tx" presStyleLbl="revTx" presStyleIdx="0" presStyleCnt="0">
        <dgm:presLayoutVars>
          <dgm:chMax val="0"/>
          <dgm:chPref val="0"/>
          <dgm:bulletEnabled val="1"/>
        </dgm:presLayoutVars>
      </dgm:prSet>
      <dgm:spPr/>
      <dgm:t>
        <a:bodyPr/>
        <a:lstStyle/>
        <a:p>
          <a:endParaRPr lang="es-MX"/>
        </a:p>
      </dgm:t>
    </dgm:pt>
    <dgm:pt modelId="{9BB5C009-D831-430F-AB35-720597DE3153}" type="pres">
      <dgm:prSet presAssocID="{213204D4-196B-423E-8E36-4EDD38468EF0}" presName="circ3" presStyleLbl="vennNode1" presStyleIdx="2" presStyleCnt="3" custScaleX="109578" custScaleY="47022" custLinFactNeighborX="-652" custLinFactNeighborY="4248"/>
      <dgm:spPr/>
      <dgm:t>
        <a:bodyPr/>
        <a:lstStyle/>
        <a:p>
          <a:endParaRPr lang="es-MX"/>
        </a:p>
      </dgm:t>
    </dgm:pt>
    <dgm:pt modelId="{E0B7C08D-063D-4E24-8168-C6B14421CED9}" type="pres">
      <dgm:prSet presAssocID="{213204D4-196B-423E-8E36-4EDD38468EF0}" presName="circ3Tx" presStyleLbl="revTx" presStyleIdx="0" presStyleCnt="0">
        <dgm:presLayoutVars>
          <dgm:chMax val="0"/>
          <dgm:chPref val="0"/>
          <dgm:bulletEnabled val="1"/>
        </dgm:presLayoutVars>
      </dgm:prSet>
      <dgm:spPr/>
      <dgm:t>
        <a:bodyPr/>
        <a:lstStyle/>
        <a:p>
          <a:endParaRPr lang="es-MX"/>
        </a:p>
      </dgm:t>
    </dgm:pt>
  </dgm:ptLst>
  <dgm:cxnLst>
    <dgm:cxn modelId="{FAFA420E-7F26-4439-BF09-F175AD1B4632}" srcId="{277E9A94-D381-4D2F-AB96-2F43EBF74187}" destId="{213204D4-196B-423E-8E36-4EDD38468EF0}" srcOrd="2" destOrd="0" parTransId="{C3E707C7-DD86-4359-8D73-56A9F1477E56}" sibTransId="{7BDE0118-4DDD-417F-8A3C-D35EF934862A}"/>
    <dgm:cxn modelId="{22933A3F-6D49-42E7-A8E7-5DEBBCA681F6}" type="presOf" srcId="{2CFE075D-A2F1-4A47-8331-9DDD9AB35E93}" destId="{F25CC454-BACE-4051-AC26-1E6AE2819CE0}" srcOrd="1" destOrd="0" presId="urn:microsoft.com/office/officeart/2005/8/layout/venn1"/>
    <dgm:cxn modelId="{F0815834-A86E-4C6A-AA5D-7D0AC32ADAEA}" type="presOf" srcId="{1E1A1EC3-2498-4ACC-8E6E-FCA70AC656FF}" destId="{12934632-80FF-4D03-B016-3F03E6483FC1}" srcOrd="1" destOrd="0" presId="urn:microsoft.com/office/officeart/2005/8/layout/venn1"/>
    <dgm:cxn modelId="{10647DDF-180C-4A6B-ABDE-A658A2622EC7}" type="presOf" srcId="{213204D4-196B-423E-8E36-4EDD38468EF0}" destId="{9BB5C009-D831-430F-AB35-720597DE3153}" srcOrd="0" destOrd="0" presId="urn:microsoft.com/office/officeart/2005/8/layout/venn1"/>
    <dgm:cxn modelId="{E51B6ED0-F8D5-4A03-9428-9E1E1504BF8C}" type="presOf" srcId="{1E1A1EC3-2498-4ACC-8E6E-FCA70AC656FF}" destId="{903DB6E9-497B-4010-98B6-2F1DD7C5C01B}" srcOrd="0" destOrd="0" presId="urn:microsoft.com/office/officeart/2005/8/layout/venn1"/>
    <dgm:cxn modelId="{C16C8AD5-7751-4949-9238-158AAAC98C55}" type="presOf" srcId="{277E9A94-D381-4D2F-AB96-2F43EBF74187}" destId="{9723CD53-D29B-4B7A-B595-9961FEF48EE4}" srcOrd="0" destOrd="0" presId="urn:microsoft.com/office/officeart/2005/8/layout/venn1"/>
    <dgm:cxn modelId="{7D29129D-9CF5-4251-A2AA-D414D6486774}" type="presOf" srcId="{213204D4-196B-423E-8E36-4EDD38468EF0}" destId="{E0B7C08D-063D-4E24-8168-C6B14421CED9}" srcOrd="1" destOrd="0" presId="urn:microsoft.com/office/officeart/2005/8/layout/venn1"/>
    <dgm:cxn modelId="{96CFF767-A2A2-41C1-9A1E-24842BF1104D}" srcId="{277E9A94-D381-4D2F-AB96-2F43EBF74187}" destId="{2CFE075D-A2F1-4A47-8331-9DDD9AB35E93}" srcOrd="0" destOrd="0" parTransId="{EF7FBA48-D8CB-4F72-BB73-B6ABB190F2DC}" sibTransId="{3BC80593-FC36-4E24-9249-6B3A9C1F48D5}"/>
    <dgm:cxn modelId="{C5C6FBDD-775F-458F-BDA7-3AD6DF39BF1F}" type="presOf" srcId="{2CFE075D-A2F1-4A47-8331-9DDD9AB35E93}" destId="{E7027E86-569C-47C2-AEA3-F6050CCEC1D3}" srcOrd="0" destOrd="0" presId="urn:microsoft.com/office/officeart/2005/8/layout/venn1"/>
    <dgm:cxn modelId="{5FD86E97-260B-4D13-A06B-5E2C548F5BA2}" srcId="{277E9A94-D381-4D2F-AB96-2F43EBF74187}" destId="{1E1A1EC3-2498-4ACC-8E6E-FCA70AC656FF}" srcOrd="1" destOrd="0" parTransId="{9F8936AD-EA24-472D-ADB3-BD17096EE1E7}" sibTransId="{E7834A28-EDA5-4EDA-9CDA-FBF762346DF1}"/>
    <dgm:cxn modelId="{9CB6F085-1F2A-4FAE-9CA9-66DA9FD9E5E9}" type="presParOf" srcId="{9723CD53-D29B-4B7A-B595-9961FEF48EE4}" destId="{E7027E86-569C-47C2-AEA3-F6050CCEC1D3}" srcOrd="0" destOrd="0" presId="urn:microsoft.com/office/officeart/2005/8/layout/venn1"/>
    <dgm:cxn modelId="{7C776703-B523-4D85-B26D-1562B1DAC374}" type="presParOf" srcId="{9723CD53-D29B-4B7A-B595-9961FEF48EE4}" destId="{F25CC454-BACE-4051-AC26-1E6AE2819CE0}" srcOrd="1" destOrd="0" presId="urn:microsoft.com/office/officeart/2005/8/layout/venn1"/>
    <dgm:cxn modelId="{7495588E-C16D-4B5B-BA2E-1291CD31BBD3}" type="presParOf" srcId="{9723CD53-D29B-4B7A-B595-9961FEF48EE4}" destId="{903DB6E9-497B-4010-98B6-2F1DD7C5C01B}" srcOrd="2" destOrd="0" presId="urn:microsoft.com/office/officeart/2005/8/layout/venn1"/>
    <dgm:cxn modelId="{FE5C5252-C238-4830-ABA0-D55B82D7CB38}" type="presParOf" srcId="{9723CD53-D29B-4B7A-B595-9961FEF48EE4}" destId="{12934632-80FF-4D03-B016-3F03E6483FC1}" srcOrd="3" destOrd="0" presId="urn:microsoft.com/office/officeart/2005/8/layout/venn1"/>
    <dgm:cxn modelId="{7753B887-0F56-4F6D-8368-41F1AD91A156}" type="presParOf" srcId="{9723CD53-D29B-4B7A-B595-9961FEF48EE4}" destId="{9BB5C009-D831-430F-AB35-720597DE3153}" srcOrd="4" destOrd="0" presId="urn:microsoft.com/office/officeart/2005/8/layout/venn1"/>
    <dgm:cxn modelId="{A3883DBB-075A-45C6-9697-78575230C152}" type="presParOf" srcId="{9723CD53-D29B-4B7A-B595-9961FEF48EE4}" destId="{E0B7C08D-063D-4E24-8168-C6B14421CED9}"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027E86-569C-47C2-AEA3-F6050CCEC1D3}">
      <dsp:nvSpPr>
        <dsp:cNvPr id="0" name=""/>
        <dsp:cNvSpPr/>
      </dsp:nvSpPr>
      <dsp:spPr>
        <a:xfrm>
          <a:off x="-72704" y="-14247"/>
          <a:ext cx="7917808" cy="4357726"/>
        </a:xfrm>
        <a:prstGeom prst="ellipse">
          <a:avLst/>
        </a:prstGeom>
        <a:solidFill>
          <a:schemeClr val="accent1">
            <a:alpha val="50000"/>
            <a:hueOff val="0"/>
            <a:satOff val="0"/>
            <a:lumOff val="0"/>
            <a:alphaOff val="0"/>
          </a:schemeClr>
        </a:solidFill>
        <a:ln w="40000" cap="flat" cmpd="sng" algn="ctr">
          <a:solidFill>
            <a:schemeClr val="bg2">
              <a:lumMod val="5000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r>
            <a:rPr lang="es-MX" sz="2500" kern="1200" dirty="0" smtClean="0"/>
            <a:t>Futuros posibles e imposibles</a:t>
          </a:r>
          <a:endParaRPr lang="es-MX" sz="2500" kern="1200" dirty="0"/>
        </a:p>
      </dsp:txBody>
      <dsp:txXfrm>
        <a:off x="983003" y="748354"/>
        <a:ext cx="5806392" cy="1960977"/>
      </dsp:txXfrm>
    </dsp:sp>
    <dsp:sp modelId="{903DB6E9-497B-4010-98B6-2F1DD7C5C01B}">
      <dsp:nvSpPr>
        <dsp:cNvPr id="0" name=""/>
        <dsp:cNvSpPr/>
      </dsp:nvSpPr>
      <dsp:spPr>
        <a:xfrm>
          <a:off x="3660670" y="3264669"/>
          <a:ext cx="2337950" cy="1026660"/>
        </a:xfrm>
        <a:prstGeom prst="ellipse">
          <a:avLst/>
        </a:prstGeom>
        <a:solidFill>
          <a:schemeClr val="accent1">
            <a:alpha val="50000"/>
            <a:hueOff val="0"/>
            <a:satOff val="0"/>
            <a:lumOff val="0"/>
            <a:alphaOff val="0"/>
          </a:schemeClr>
        </a:solidFill>
        <a:ln w="40000" cap="flat" cmpd="sng" algn="ctr">
          <a:solidFill>
            <a:schemeClr val="tx1"/>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r>
            <a:rPr lang="es-MX" sz="2500" kern="1200" dirty="0" smtClean="0"/>
            <a:t>Probables</a:t>
          </a:r>
          <a:endParaRPr lang="es-MX" sz="2500" kern="1200" dirty="0"/>
        </a:p>
      </dsp:txBody>
      <dsp:txXfrm>
        <a:off x="4375693" y="3529890"/>
        <a:ext cx="1402770" cy="564663"/>
      </dsp:txXfrm>
    </dsp:sp>
    <dsp:sp modelId="{9BB5C009-D831-430F-AB35-720597DE3153}">
      <dsp:nvSpPr>
        <dsp:cNvPr id="0" name=""/>
        <dsp:cNvSpPr/>
      </dsp:nvSpPr>
      <dsp:spPr>
        <a:xfrm>
          <a:off x="1493176" y="3163274"/>
          <a:ext cx="2865060" cy="1229451"/>
        </a:xfrm>
        <a:prstGeom prst="ellipse">
          <a:avLst/>
        </a:prstGeom>
        <a:solidFill>
          <a:schemeClr val="accent1">
            <a:alpha val="50000"/>
            <a:hueOff val="0"/>
            <a:satOff val="0"/>
            <a:lumOff val="0"/>
            <a:alphaOff val="0"/>
          </a:schemeClr>
        </a:solidFill>
        <a:ln w="40000" cap="flat" cmpd="sng" algn="ctr">
          <a:solidFill>
            <a:schemeClr val="tx1"/>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r>
            <a:rPr lang="es-MX" sz="2500" kern="1200" dirty="0" smtClean="0"/>
            <a:t>Deseables</a:t>
          </a:r>
          <a:endParaRPr lang="es-MX" sz="2500" kern="1200" dirty="0"/>
        </a:p>
      </dsp:txBody>
      <dsp:txXfrm>
        <a:off x="1762969" y="3480882"/>
        <a:ext cx="1719036" cy="676198"/>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26B9FBD-C1DA-44E4-BF59-C83CDF543E12}" type="datetimeFigureOut">
              <a:rPr lang="es-MX" smtClean="0"/>
              <a:t>03/11/2011</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F061FC-4D4B-4A4E-9C8A-4FB22CD426DF}" type="slidenum">
              <a:rPr lang="es-MX" smtClean="0"/>
              <a:t>‹Nº›</a:t>
            </a:fld>
            <a:endParaRPr lang="es-MX"/>
          </a:p>
        </p:txBody>
      </p:sp>
    </p:spTree>
    <p:extLst>
      <p:ext uri="{BB962C8B-B14F-4D97-AF65-F5344CB8AC3E}">
        <p14:creationId xmlns:p14="http://schemas.microsoft.com/office/powerpoint/2010/main" val="29846801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75627DDF-292F-4783-A5C6-C30F6FA6B80C}" type="slidenum">
              <a:rPr lang="es-MX" smtClean="0"/>
              <a:pPr/>
              <a:t>6</a:t>
            </a:fld>
            <a:endParaRPr lang="es-MX"/>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75627DDF-292F-4783-A5C6-C30F6FA6B80C}" type="slidenum">
              <a:rPr lang="es-MX" smtClean="0"/>
              <a:pPr/>
              <a:t>21</a:t>
            </a:fld>
            <a:endParaRPr lang="es-MX"/>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96EA4C-4D65-42F5-B6CC-3FF11248A576}" type="slidenum">
              <a:rPr lang="es-ES"/>
              <a:pPr/>
              <a:t>23</a:t>
            </a:fld>
            <a:endParaRPr lang="es-ES"/>
          </a:p>
        </p:txBody>
      </p:sp>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p:txBody>
          <a:bodyPr/>
          <a:lstStyle/>
          <a:p>
            <a:endParaRPr lang="es-MX"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75627DDF-292F-4783-A5C6-C30F6FA6B80C}" type="slidenum">
              <a:rPr lang="es-MX" smtClean="0"/>
              <a:pPr/>
              <a:t>25</a:t>
            </a:fld>
            <a:endParaRPr lang="es-MX"/>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78925E07-D506-434C-8266-62B562F53D67}" type="slidenum">
              <a:rPr lang="es-MX" smtClean="0"/>
              <a:pPr/>
              <a:t>26</a:t>
            </a:fld>
            <a:endParaRPr lang="es-MX"/>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32D6912-0474-4DE3-B1B7-F008D7DD8DAB}" type="slidenum">
              <a:rPr lang="es-ES"/>
              <a:pPr/>
              <a:t>27</a:t>
            </a:fld>
            <a:endParaRPr lang="es-ES"/>
          </a:p>
        </p:txBody>
      </p:sp>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a:xfrm>
            <a:off x="914400" y="4343400"/>
            <a:ext cx="5029200" cy="4114800"/>
          </a:xfrm>
        </p:spPr>
        <p:txBody>
          <a:bodyPr/>
          <a:lstStyle/>
          <a:p>
            <a:endParaRPr lang="es-MX"/>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75627DDF-292F-4783-A5C6-C30F6FA6B80C}" type="slidenum">
              <a:rPr lang="es-MX" smtClean="0"/>
              <a:pPr/>
              <a:t>28</a:t>
            </a:fld>
            <a:endParaRPr lang="es-MX"/>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75627DDF-292F-4783-A5C6-C30F6FA6B80C}" type="slidenum">
              <a:rPr lang="es-MX" smtClean="0"/>
              <a:pPr/>
              <a:t>29</a:t>
            </a:fld>
            <a:endParaRPr lang="es-MX"/>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75627DDF-292F-4783-A5C6-C30F6FA6B80C}" type="slidenum">
              <a:rPr lang="es-MX" smtClean="0"/>
              <a:pPr/>
              <a:t>35</a:t>
            </a:fld>
            <a:endParaRPr lang="es-MX"/>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75627DDF-292F-4783-A5C6-C30F6FA6B80C}" type="slidenum">
              <a:rPr lang="es-MX" smtClean="0"/>
              <a:pPr/>
              <a:t>36</a:t>
            </a:fld>
            <a:endParaRPr lang="es-MX"/>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75627DDF-292F-4783-A5C6-C30F6FA6B80C}" type="slidenum">
              <a:rPr lang="es-MX" smtClean="0"/>
              <a:pPr/>
              <a:t>37</a:t>
            </a:fld>
            <a:endParaRPr lang="es-MX"/>
          </a:p>
        </p:txBody>
      </p:sp>
    </p:spTree>
    <p:extLst>
      <p:ext uri="{BB962C8B-B14F-4D97-AF65-F5344CB8AC3E}">
        <p14:creationId xmlns:p14="http://schemas.microsoft.com/office/powerpoint/2010/main" val="36599308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407B8B-B1C8-4E3C-B553-980017A91E6C}" type="slidenum">
              <a:rPr lang="es-ES"/>
              <a:pPr/>
              <a:t>7</a:t>
            </a:fld>
            <a:endParaRPr lang="es-ES"/>
          </a:p>
        </p:txBody>
      </p:sp>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77748C51-8A74-46A2-A07B-F1DF1D67A341}" type="slidenum">
              <a:rPr lang="es-MX" smtClean="0"/>
              <a:pPr/>
              <a:t>38</a:t>
            </a:fld>
            <a:endParaRPr lang="es-MX"/>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75627DDF-292F-4783-A5C6-C30F6FA6B80C}" type="slidenum">
              <a:rPr lang="es-MX" smtClean="0"/>
              <a:pPr/>
              <a:t>39</a:t>
            </a:fld>
            <a:endParaRPr lang="es-MX"/>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C25A3F3E-2CD3-4DF3-B7C6-322FC1C2B41E}" type="slidenum">
              <a:rPr lang="es-MX" smtClean="0"/>
              <a:pPr/>
              <a:t>40</a:t>
            </a:fld>
            <a:endParaRPr lang="es-MX"/>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75627DDF-292F-4783-A5C6-C30F6FA6B80C}" type="slidenum">
              <a:rPr lang="es-MX" smtClean="0"/>
              <a:pPr/>
              <a:t>41</a:t>
            </a:fld>
            <a:endParaRPr lang="es-MX"/>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C25A3F3E-2CD3-4DF3-B7C6-322FC1C2B41E}" type="slidenum">
              <a:rPr lang="es-MX" smtClean="0"/>
              <a:pPr/>
              <a:t>42</a:t>
            </a:fld>
            <a:endParaRPr lang="es-MX"/>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75627DDF-292F-4783-A5C6-C30F6FA6B80C}" type="slidenum">
              <a:rPr lang="es-MX" smtClean="0"/>
              <a:pPr/>
              <a:t>43</a:t>
            </a:fld>
            <a:endParaRPr lang="es-MX"/>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75627DDF-292F-4783-A5C6-C30F6FA6B80C}" type="slidenum">
              <a:rPr lang="es-MX" smtClean="0"/>
              <a:pPr/>
              <a:t>44</a:t>
            </a:fld>
            <a:endParaRPr lang="es-MX"/>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75627DDF-292F-4783-A5C6-C30F6FA6B80C}" type="slidenum">
              <a:rPr lang="es-MX" smtClean="0"/>
              <a:pPr/>
              <a:t>45</a:t>
            </a:fld>
            <a:endParaRPr lang="es-MX"/>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75627DDF-292F-4783-A5C6-C30F6FA6B80C}" type="slidenum">
              <a:rPr lang="es-MX" smtClean="0"/>
              <a:pPr/>
              <a:t>46</a:t>
            </a:fld>
            <a:endParaRPr lang="es-MX"/>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75627DDF-292F-4783-A5C6-C30F6FA6B80C}" type="slidenum">
              <a:rPr lang="es-MX" smtClean="0"/>
              <a:pPr/>
              <a:t>47</a:t>
            </a:fld>
            <a:endParaRPr lang="es-MX"/>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75627DDF-292F-4783-A5C6-C30F6FA6B80C}" type="slidenum">
              <a:rPr lang="es-MX" smtClean="0"/>
              <a:pPr/>
              <a:t>8</a:t>
            </a:fld>
            <a:endParaRPr lang="es-MX"/>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75627DDF-292F-4783-A5C6-C30F6FA6B80C}" type="slidenum">
              <a:rPr lang="es-MX" smtClean="0"/>
              <a:pPr/>
              <a:t>48</a:t>
            </a:fld>
            <a:endParaRPr lang="es-MX"/>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F487C69-AEC9-4250-8A87-DBD2581B909E}" type="slidenum">
              <a:rPr lang="es-MX" smtClean="0"/>
              <a:pPr/>
              <a:t>49</a:t>
            </a:fld>
            <a:endParaRPr lang="es-MX"/>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p:spPr>
        <p:txBody>
          <a:bodyPr/>
          <a:lstStyle/>
          <a:p>
            <a:fld id="{7C757EF8-560E-4D26-831A-04F0E726BE58}" type="slidenum">
              <a:rPr lang="es-ES"/>
              <a:pPr/>
              <a:t>50</a:t>
            </a:fld>
            <a:endParaRPr lang="es-ES"/>
          </a:p>
        </p:txBody>
      </p:sp>
      <p:sp>
        <p:nvSpPr>
          <p:cNvPr id="132099" name="Rectangle 2"/>
          <p:cNvSpPr>
            <a:spLocks noGrp="1" noRot="1" noChangeAspect="1" noChangeArrowheads="1" noTextEdit="1"/>
          </p:cNvSpPr>
          <p:nvPr>
            <p:ph type="sldImg"/>
          </p:nvPr>
        </p:nvSpPr>
        <p:spPr>
          <a:ln/>
        </p:spPr>
      </p:sp>
      <p:sp>
        <p:nvSpPr>
          <p:cNvPr id="132100"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75627DDF-292F-4783-A5C6-C30F6FA6B80C}" type="slidenum">
              <a:rPr lang="es-MX" smtClean="0"/>
              <a:pPr/>
              <a:t>12</a:t>
            </a:fld>
            <a:endParaRPr lang="es-MX"/>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75627DDF-292F-4783-A5C6-C30F6FA6B80C}" type="slidenum">
              <a:rPr lang="es-MX" smtClean="0"/>
              <a:pPr/>
              <a:t>13</a:t>
            </a:fld>
            <a:endParaRPr lang="es-MX"/>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EFD45796-7C54-4E0D-8303-894F308F6F8D}" type="slidenum">
              <a:rPr lang="es-MX" smtClean="0"/>
              <a:pPr/>
              <a:t>15</a:t>
            </a:fld>
            <a:endParaRPr lang="es-MX"/>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ECD5DA69-9924-4089-9D3E-E644DB7ED7F3}" type="slidenum">
              <a:rPr lang="es-MX" smtClean="0"/>
              <a:pPr/>
              <a:t>18</a:t>
            </a:fld>
            <a:endParaRPr lang="es-MX"/>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ECD5DA69-9924-4089-9D3E-E644DB7ED7F3}" type="slidenum">
              <a:rPr lang="es-MX" smtClean="0"/>
              <a:pPr/>
              <a:t>19</a:t>
            </a:fld>
            <a:endParaRPr lang="es-MX"/>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ECD5DA69-9924-4089-9D3E-E644DB7ED7F3}" type="slidenum">
              <a:rPr lang="es-MX" smtClean="0"/>
              <a:pPr/>
              <a:t>20</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8" name="7 Rectángulo"/>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Conector recto"/>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Título"/>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s-ES" smtClean="0"/>
              <a:t>Haga clic para modificar el estilo de título del patrón</a:t>
            </a:r>
            <a:endParaRPr kumimoji="0" lang="en-US"/>
          </a:p>
        </p:txBody>
      </p:sp>
      <p:sp>
        <p:nvSpPr>
          <p:cNvPr id="25" name="24 Subtítulo"/>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31" name="30 Marcador de fecha"/>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24F238D8-1B58-457A-B21E-7AD669C34EB0}" type="datetimeFigureOut">
              <a:rPr lang="es-MX" smtClean="0"/>
              <a:t>03/11/2011</a:t>
            </a:fld>
            <a:endParaRPr lang="es-MX"/>
          </a:p>
        </p:txBody>
      </p:sp>
      <p:sp>
        <p:nvSpPr>
          <p:cNvPr id="18" name="17 Marcador de pie de página"/>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s-MX"/>
          </a:p>
        </p:txBody>
      </p:sp>
      <p:sp>
        <p:nvSpPr>
          <p:cNvPr id="29" name="28 Marcador de número de diapositiva"/>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85FB7E50-0226-47E8-976E-781DDB4B4A0D}" type="slidenum">
              <a:rPr lang="es-MX" smtClean="0"/>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24F238D8-1B58-457A-B21E-7AD669C34EB0}" type="datetimeFigureOut">
              <a:rPr lang="es-MX" smtClean="0"/>
              <a:t>03/11/2011</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85FB7E50-0226-47E8-976E-781DDB4B4A0D}"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274955"/>
            <a:ext cx="1524000" cy="5851525"/>
          </a:xfrm>
        </p:spPr>
        <p:txBody>
          <a:bodyPr vert="eaVert" ancho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2"/>
            <a:ext cx="60198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242816" y="6557946"/>
            <a:ext cx="2002464" cy="226902"/>
          </a:xfrm>
        </p:spPr>
        <p:txBody>
          <a:bodyPr/>
          <a:lstStyle>
            <a:extLst/>
          </a:lstStyle>
          <a:p>
            <a:fld id="{24F238D8-1B58-457A-B21E-7AD669C34EB0}" type="datetimeFigureOut">
              <a:rPr lang="es-MX" smtClean="0"/>
              <a:t>03/11/2011</a:t>
            </a:fld>
            <a:endParaRPr lang="es-MX"/>
          </a:p>
        </p:txBody>
      </p:sp>
      <p:sp>
        <p:nvSpPr>
          <p:cNvPr id="5" name="4 Marcador de pie de página"/>
          <p:cNvSpPr>
            <a:spLocks noGrp="1"/>
          </p:cNvSpPr>
          <p:nvPr>
            <p:ph type="ftr" sz="quarter" idx="11"/>
          </p:nvPr>
        </p:nvSpPr>
        <p:spPr>
          <a:xfrm>
            <a:off x="457200" y="6556248"/>
            <a:ext cx="3657600" cy="228600"/>
          </a:xfrm>
        </p:spPr>
        <p:txBody>
          <a:bodyPr/>
          <a:lstStyle>
            <a:extLst/>
          </a:lstStyle>
          <a:p>
            <a:endParaRPr lang="es-MX"/>
          </a:p>
        </p:txBody>
      </p:sp>
      <p:sp>
        <p:nvSpPr>
          <p:cNvPr id="6" name="5 Marcador de número de diapositiva"/>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85FB7E50-0226-47E8-976E-781DDB4B4A0D}"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24F238D8-1B58-457A-B21E-7AD669C34EB0}" type="datetimeFigureOut">
              <a:rPr lang="es-MX" smtClean="0"/>
              <a:t>03/11/2011</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85FB7E50-0226-47E8-976E-781DDB4B4A0D}"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24F238D8-1B58-457A-B21E-7AD669C34EB0}" type="datetimeFigureOut">
              <a:rPr lang="es-MX" smtClean="0"/>
              <a:t>03/11/2011</a:t>
            </a:fld>
            <a:endParaRPr lang="es-MX"/>
          </a:p>
        </p:txBody>
      </p:sp>
      <p:sp>
        <p:nvSpPr>
          <p:cNvPr id="5" name="4 Marcador de pie de página"/>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s-MX"/>
          </a:p>
        </p:txBody>
      </p:sp>
      <p:sp>
        <p:nvSpPr>
          <p:cNvPr id="6" name="5 Marcador de número de diapositiva"/>
          <p:cNvSpPr>
            <a:spLocks noGrp="1"/>
          </p:cNvSpPr>
          <p:nvPr>
            <p:ph type="sldNum" sz="quarter" idx="12"/>
          </p:nvPr>
        </p:nvSpPr>
        <p:spPr>
          <a:xfrm>
            <a:off x="6733952" y="6555112"/>
            <a:ext cx="588336" cy="228600"/>
          </a:xfrm>
        </p:spPr>
        <p:txBody>
          <a:bodyPr/>
          <a:lstStyle>
            <a:extLst/>
          </a:lstStyle>
          <a:p>
            <a:fld id="{85FB7E50-0226-47E8-976E-781DDB4B4A0D}" type="slidenum">
              <a:rPr lang="es-MX" smtClean="0"/>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24F238D8-1B58-457A-B21E-7AD669C34EB0}" type="datetimeFigureOut">
              <a:rPr lang="es-MX" smtClean="0"/>
              <a:t>03/11/2011</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85FB7E50-0226-47E8-976E-781DDB4B4A0D}"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nchor="b"/>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24F238D8-1B58-457A-B21E-7AD669C34EB0}" type="datetimeFigureOut">
              <a:rPr lang="es-MX" smtClean="0"/>
              <a:t>03/11/2011</a:t>
            </a:fld>
            <a:endParaRPr lang="es-MX"/>
          </a:p>
        </p:txBody>
      </p:sp>
      <p:sp>
        <p:nvSpPr>
          <p:cNvPr id="8" name="7 Marcador de pie de página"/>
          <p:cNvSpPr>
            <a:spLocks noGrp="1"/>
          </p:cNvSpPr>
          <p:nvPr>
            <p:ph type="ftr" sz="quarter" idx="11"/>
          </p:nvPr>
        </p:nvSpPr>
        <p:spPr/>
        <p:txBody>
          <a:bodyPr/>
          <a:lstStyle>
            <a:extLst/>
          </a:lstStyle>
          <a:p>
            <a:endParaRPr lang="es-MX"/>
          </a:p>
        </p:txBody>
      </p:sp>
      <p:sp>
        <p:nvSpPr>
          <p:cNvPr id="9" name="8 Marcador de número de diapositiva"/>
          <p:cNvSpPr>
            <a:spLocks noGrp="1"/>
          </p:cNvSpPr>
          <p:nvPr>
            <p:ph type="sldNum" sz="quarter" idx="12"/>
          </p:nvPr>
        </p:nvSpPr>
        <p:spPr/>
        <p:txBody>
          <a:bodyPr/>
          <a:lstStyle>
            <a:extLst/>
          </a:lstStyle>
          <a:p>
            <a:fld id="{85FB7E50-0226-47E8-976E-781DDB4B4A0D}"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24F238D8-1B58-457A-B21E-7AD669C34EB0}" type="datetimeFigureOut">
              <a:rPr lang="es-MX" smtClean="0"/>
              <a:t>03/11/2011</a:t>
            </a:fld>
            <a:endParaRPr lang="es-MX"/>
          </a:p>
        </p:txBody>
      </p:sp>
      <p:sp>
        <p:nvSpPr>
          <p:cNvPr id="4" name="3 Marcador de pie de página"/>
          <p:cNvSpPr>
            <a:spLocks noGrp="1"/>
          </p:cNvSpPr>
          <p:nvPr>
            <p:ph type="ftr" sz="quarter" idx="11"/>
          </p:nvPr>
        </p:nvSpPr>
        <p:spPr/>
        <p:txBody>
          <a:bodyPr/>
          <a:lstStyle>
            <a:extLst/>
          </a:lstStyle>
          <a:p>
            <a:endParaRPr lang="es-MX"/>
          </a:p>
        </p:txBody>
      </p:sp>
      <p:sp>
        <p:nvSpPr>
          <p:cNvPr id="5" name="4 Marcador de número de diapositiva"/>
          <p:cNvSpPr>
            <a:spLocks noGrp="1"/>
          </p:cNvSpPr>
          <p:nvPr>
            <p:ph type="sldNum" sz="quarter" idx="12"/>
          </p:nvPr>
        </p:nvSpPr>
        <p:spPr/>
        <p:txBody>
          <a:bodyPr/>
          <a:lstStyle>
            <a:extLst/>
          </a:lstStyle>
          <a:p>
            <a:fld id="{85FB7E50-0226-47E8-976E-781DDB4B4A0D}"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solidFill>
                  <a:schemeClr val="tx2"/>
                </a:solidFill>
              </a:defRPr>
            </a:lvl1pPr>
            <a:extLst/>
          </a:lstStyle>
          <a:p>
            <a:fld id="{24F238D8-1B58-457A-B21E-7AD669C34EB0}" type="datetimeFigureOut">
              <a:rPr lang="es-MX" smtClean="0"/>
              <a:t>03/11/2011</a:t>
            </a:fld>
            <a:endParaRPr lang="es-MX"/>
          </a:p>
        </p:txBody>
      </p:sp>
      <p:sp>
        <p:nvSpPr>
          <p:cNvPr id="3" name="2 Marcador de pie de página"/>
          <p:cNvSpPr>
            <a:spLocks noGrp="1"/>
          </p:cNvSpPr>
          <p:nvPr>
            <p:ph type="ftr" sz="quarter" idx="11"/>
          </p:nvPr>
        </p:nvSpPr>
        <p:spPr/>
        <p:txBody>
          <a:bodyPr/>
          <a:lstStyle>
            <a:lvl1pPr>
              <a:defRPr>
                <a:solidFill>
                  <a:schemeClr val="tx2"/>
                </a:solidFill>
              </a:defRPr>
            </a:lvl1pPr>
            <a:extLst/>
          </a:lstStyle>
          <a:p>
            <a:endParaRPr lang="es-MX"/>
          </a:p>
        </p:txBody>
      </p:sp>
      <p:sp>
        <p:nvSpPr>
          <p:cNvPr id="4" name="3 Marcador de número de diapositiva"/>
          <p:cNvSpPr>
            <a:spLocks noGrp="1"/>
          </p:cNvSpPr>
          <p:nvPr>
            <p:ph type="sldNum" sz="quarter" idx="12"/>
          </p:nvPr>
        </p:nvSpPr>
        <p:spPr/>
        <p:txBody>
          <a:bodyPr/>
          <a:lstStyle>
            <a:extLst/>
          </a:lstStyle>
          <a:p>
            <a:fld id="{85FB7E50-0226-47E8-976E-781DDB4B4A0D}"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24F238D8-1B58-457A-B21E-7AD669C34EB0}" type="datetimeFigureOut">
              <a:rPr lang="es-MX" smtClean="0"/>
              <a:t>03/11/2011</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85FB7E50-0226-47E8-976E-781DDB4B4A0D}"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7 Rectángulo"/>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Rectángulo"/>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Título"/>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s-ES" smtClean="0"/>
              <a:t>Haga clic para modificar el estilo de título del patrón</a:t>
            </a:r>
            <a:endParaRPr kumimoji="0" lang="en-US" dirty="0"/>
          </a:p>
        </p:txBody>
      </p:sp>
      <p:sp>
        <p:nvSpPr>
          <p:cNvPr id="4" name="3 Marcador de texto"/>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s-ES" smtClean="0"/>
              <a:t>Haga clic para modificar el estilo de texto del patrón</a:t>
            </a:r>
          </a:p>
        </p:txBody>
      </p:sp>
      <p:sp>
        <p:nvSpPr>
          <p:cNvPr id="5" name="4 Marcador de fecha"/>
          <p:cNvSpPr>
            <a:spLocks noGrp="1"/>
          </p:cNvSpPr>
          <p:nvPr>
            <p:ph type="dt" sz="half" idx="10"/>
          </p:nvPr>
        </p:nvSpPr>
        <p:spPr/>
        <p:txBody>
          <a:bodyPr/>
          <a:lstStyle>
            <a:extLst/>
          </a:lstStyle>
          <a:p>
            <a:fld id="{24F238D8-1B58-457A-B21E-7AD669C34EB0}" type="datetimeFigureOut">
              <a:rPr lang="es-MX" smtClean="0"/>
              <a:t>03/11/2011</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85FB7E50-0226-47E8-976E-781DDB4B4A0D}" type="slidenum">
              <a:rPr lang="es-MX" smtClean="0"/>
              <a:t>‹Nº›</a:t>
            </a:fld>
            <a:endParaRPr lang="es-MX"/>
          </a:p>
        </p:txBody>
      </p:sp>
      <p:sp>
        <p:nvSpPr>
          <p:cNvPr id="10" name="9 Marcador de posición de imagen"/>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s-ES" smtClean="0"/>
              <a:t>Haga clic en el icono para agregar una imagen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9" name="8 Rectángulo"/>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2 Marcador de título"/>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s-ES" smtClean="0"/>
              <a:t>Haga clic para modificar el estilo de título del patrón</a:t>
            </a:r>
            <a:endParaRPr kumimoji="0" lang="en-US"/>
          </a:p>
        </p:txBody>
      </p:sp>
      <p:sp>
        <p:nvSpPr>
          <p:cNvPr id="31" name="30 Marcador de texto"/>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7" name="26 Marcador de fecha"/>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24F238D8-1B58-457A-B21E-7AD669C34EB0}" type="datetimeFigureOut">
              <a:rPr lang="es-MX" smtClean="0"/>
              <a:t>03/11/2011</a:t>
            </a:fld>
            <a:endParaRPr lang="es-MX"/>
          </a:p>
        </p:txBody>
      </p:sp>
      <p:sp>
        <p:nvSpPr>
          <p:cNvPr id="4" name="3 Marcador de pie de página"/>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s-MX"/>
          </a:p>
        </p:txBody>
      </p:sp>
      <p:sp>
        <p:nvSpPr>
          <p:cNvPr id="16" name="15 Marcador de número de diapositiva"/>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85FB7E50-0226-47E8-976E-781DDB4B4A0D}"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solidFill>
                  <a:srgbClr val="FFC000"/>
                </a:solidFill>
              </a:rPr>
              <a:t>SEGURIDAD INTEGRAL. UNA VISIÓN PROSPECTIVA</a:t>
            </a:r>
            <a:endParaRPr lang="es-MX" dirty="0">
              <a:solidFill>
                <a:srgbClr val="FFC000"/>
              </a:solidFill>
            </a:endParaRPr>
          </a:p>
        </p:txBody>
      </p:sp>
      <p:sp>
        <p:nvSpPr>
          <p:cNvPr id="3" name="2 Subtítulo"/>
          <p:cNvSpPr>
            <a:spLocks noGrp="1"/>
          </p:cNvSpPr>
          <p:nvPr>
            <p:ph type="subTitle" idx="1"/>
          </p:nvPr>
        </p:nvSpPr>
        <p:spPr/>
        <p:txBody>
          <a:bodyPr>
            <a:normAutofit fontScale="62500" lnSpcReduction="20000"/>
          </a:bodyPr>
          <a:lstStyle/>
          <a:p>
            <a:r>
              <a:rPr lang="es-MX" dirty="0" smtClean="0"/>
              <a:t>IV CONGRESO INTERNACIONAL DE PROSPECTIVA ESTRATPEGICA Y ESTUDIOS DE FUTURO PROSPECTA COLOMBIA 2011</a:t>
            </a:r>
          </a:p>
          <a:p>
            <a:r>
              <a:rPr lang="es-MX" dirty="0" smtClean="0"/>
              <a:t>II PROSPECTA AMERICA LATINA 2011</a:t>
            </a:r>
          </a:p>
          <a:p>
            <a:r>
              <a:rPr lang="es-MX" dirty="0" smtClean="0">
                <a:solidFill>
                  <a:srgbClr val="FFFF00"/>
                </a:solidFill>
              </a:rPr>
              <a:t>DRA. GUILLERMINA BAENA PAZ</a:t>
            </a:r>
          </a:p>
          <a:p>
            <a:r>
              <a:rPr lang="es-MX" dirty="0" smtClean="0"/>
              <a:t>Bogotá, Colombia, 10 DE NOVIEMBRE DE 2011</a:t>
            </a:r>
          </a:p>
          <a:p>
            <a:endParaRPr lang="es-MX" dirty="0"/>
          </a:p>
        </p:txBody>
      </p:sp>
    </p:spTree>
    <p:extLst>
      <p:ext uri="{BB962C8B-B14F-4D97-AF65-F5344CB8AC3E}">
        <p14:creationId xmlns:p14="http://schemas.microsoft.com/office/powerpoint/2010/main" val="3657579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SEGURITIZACIÓN DEL DESARROLLO</a:t>
            </a:r>
            <a:endParaRPr lang="es-MX" dirty="0"/>
          </a:p>
        </p:txBody>
      </p:sp>
      <p:sp>
        <p:nvSpPr>
          <p:cNvPr id="3" name="2 Marcador de contenido"/>
          <p:cNvSpPr>
            <a:spLocks noGrp="1"/>
          </p:cNvSpPr>
          <p:nvPr>
            <p:ph idx="1"/>
          </p:nvPr>
        </p:nvSpPr>
        <p:spPr/>
        <p:txBody>
          <a:bodyPr/>
          <a:lstStyle/>
          <a:p>
            <a:endParaRPr lang="es-MX" dirty="0" smtClean="0"/>
          </a:p>
          <a:p>
            <a:r>
              <a:rPr lang="es-MX" dirty="0" smtClean="0"/>
              <a:t>Hoy </a:t>
            </a:r>
            <a:r>
              <a:rPr lang="es-MX" dirty="0"/>
              <a:t>en día se ha </a:t>
            </a:r>
            <a:r>
              <a:rPr lang="es-MX" dirty="0" err="1"/>
              <a:t>seguritizado</a:t>
            </a:r>
            <a:r>
              <a:rPr lang="es-MX" dirty="0"/>
              <a:t> el desarrollo nacional, así el agua limpia, la salud, la alimentación, la educación, el cuidado del medio ambiente, las nuevas tecnologías, se empiezan a introducir en la agendas de seguridad </a:t>
            </a:r>
            <a:r>
              <a:rPr lang="es-MX" dirty="0" smtClean="0"/>
              <a:t>nacional, </a:t>
            </a:r>
            <a:r>
              <a:rPr lang="es-MX" dirty="0"/>
              <a:t>regional y global</a:t>
            </a:r>
            <a:endParaRPr lang="es-MX" dirty="0"/>
          </a:p>
        </p:txBody>
      </p:sp>
    </p:spTree>
    <p:extLst>
      <p:ext uri="{BB962C8B-B14F-4D97-AF65-F5344CB8AC3E}">
        <p14:creationId xmlns:p14="http://schemas.microsoft.com/office/powerpoint/2010/main" val="27149359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De la visión </a:t>
            </a:r>
            <a:r>
              <a:rPr lang="es-MX" dirty="0" err="1" smtClean="0"/>
              <a:t>estatocéntrica</a:t>
            </a:r>
            <a:r>
              <a:rPr lang="es-MX" dirty="0" smtClean="0"/>
              <a:t>  a la </a:t>
            </a:r>
            <a:r>
              <a:rPr lang="es-MX" dirty="0" err="1" smtClean="0"/>
              <a:t>humanocéntrica</a:t>
            </a:r>
            <a:endParaRPr lang="es-MX" dirty="0"/>
          </a:p>
        </p:txBody>
      </p:sp>
      <p:sp>
        <p:nvSpPr>
          <p:cNvPr id="3" name="2 Marcador de contenido"/>
          <p:cNvSpPr>
            <a:spLocks noGrp="1"/>
          </p:cNvSpPr>
          <p:nvPr>
            <p:ph idx="1"/>
          </p:nvPr>
        </p:nvSpPr>
        <p:spPr/>
        <p:txBody>
          <a:bodyPr>
            <a:normAutofit lnSpcReduction="10000"/>
          </a:bodyPr>
          <a:lstStyle/>
          <a:p>
            <a:endParaRPr lang="es-ES" dirty="0" smtClean="0"/>
          </a:p>
          <a:p>
            <a:r>
              <a:rPr lang="es-ES" dirty="0" smtClean="0"/>
              <a:t>Hemos pasado de la seguridad como monopolio del Estado a la seguridad desde el centro vital de la vida de las personas: seguridad humana. </a:t>
            </a:r>
          </a:p>
          <a:p>
            <a:r>
              <a:rPr lang="es-ES" dirty="0" smtClean="0"/>
              <a:t>La </a:t>
            </a:r>
            <a:r>
              <a:rPr lang="es-ES" dirty="0"/>
              <a:t>Seguridad Humana, esencialmente, se enfoca a adoptar medidas que contribuyan a evitar el sufrimiento, que nos proporcionen algún nivel de protección frente a las principales amenazas a la vida humana que se suceden en situaciones cada vez más impensables.</a:t>
            </a:r>
            <a:endParaRPr lang="es-MX" dirty="0"/>
          </a:p>
          <a:p>
            <a:endParaRPr lang="es-MX" dirty="0"/>
          </a:p>
        </p:txBody>
      </p:sp>
    </p:spTree>
    <p:extLst>
      <p:ext uri="{BB962C8B-B14F-4D97-AF65-F5344CB8AC3E}">
        <p14:creationId xmlns:p14="http://schemas.microsoft.com/office/powerpoint/2010/main" val="17847320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r>
              <a:rPr lang="es-MX" dirty="0" smtClean="0"/>
              <a:t>Ciudades que no unen, sino alejan</a:t>
            </a:r>
            <a:endParaRPr lang="es-MX" dirty="0"/>
          </a:p>
        </p:txBody>
      </p:sp>
      <p:sp>
        <p:nvSpPr>
          <p:cNvPr id="2" name="1 Marcador de contenido"/>
          <p:cNvSpPr>
            <a:spLocks noGrp="1"/>
          </p:cNvSpPr>
          <p:nvPr>
            <p:ph idx="1"/>
          </p:nvPr>
        </p:nvSpPr>
        <p:spPr/>
        <p:txBody>
          <a:bodyPr>
            <a:normAutofit/>
          </a:bodyPr>
          <a:lstStyle/>
          <a:p>
            <a:r>
              <a:rPr lang="es-MX" dirty="0" smtClean="0"/>
              <a:t>Nuestras ciudades han sido pertrechadas, fragmentadas, ya no son refugio de las comunidades, sino salvaguarda de áreas al interior donde las calles son cerradas, las casas enjauladas, las fobias a flor de piel. </a:t>
            </a:r>
          </a:p>
          <a:p>
            <a:r>
              <a:rPr lang="es-MX" dirty="0" smtClean="0"/>
              <a:t>Un proceso de “individuación”, donde no conocemos ni al vecino, en cambio  estamos globalizados, desde el internet nos comunicamos con el mundo y no con nuestra familia. </a:t>
            </a:r>
            <a:r>
              <a:rPr lang="es-MX" dirty="0" smtClean="0"/>
              <a:t>..Tiempos </a:t>
            </a:r>
            <a:r>
              <a:rPr lang="es-MX" dirty="0" smtClean="0"/>
              <a:t>líquidos diría Zygmunt Bauman.</a:t>
            </a:r>
            <a:endParaRPr lang="es-MX" dirty="0"/>
          </a:p>
        </p:txBody>
      </p:sp>
    </p:spTree>
    <p:extLst>
      <p:ext uri="{BB962C8B-B14F-4D97-AF65-F5344CB8AC3E}">
        <p14:creationId xmlns:p14="http://schemas.microsoft.com/office/powerpoint/2010/main" val="2007128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Ciudades fantasmas, </a:t>
            </a:r>
            <a:br>
              <a:rPr lang="es-MX" dirty="0" smtClean="0"/>
            </a:br>
            <a:r>
              <a:rPr lang="es-MX" dirty="0" smtClean="0"/>
              <a:t>ciudades  del miedo…</a:t>
            </a:r>
            <a:endParaRPr lang="es-MX" dirty="0"/>
          </a:p>
        </p:txBody>
      </p:sp>
      <p:sp>
        <p:nvSpPr>
          <p:cNvPr id="3" name="2 Marcador de contenido"/>
          <p:cNvSpPr>
            <a:spLocks noGrp="1"/>
          </p:cNvSpPr>
          <p:nvPr>
            <p:ph sz="half" idx="1"/>
          </p:nvPr>
        </p:nvSpPr>
        <p:spPr/>
        <p:txBody>
          <a:bodyPr>
            <a:normAutofit fontScale="85000" lnSpcReduction="10000"/>
          </a:bodyPr>
          <a:lstStyle/>
          <a:p>
            <a:pPr algn="just"/>
            <a:r>
              <a:rPr lang="es-MX" dirty="0" smtClean="0"/>
              <a:t>Lo que ha convertido a nuestras ciudades en las más caóticas e inseguras del mundo no es solo el número de asesinatos y atracos sino la angustia cultural en que vive la mayoría de sus habitantes.</a:t>
            </a:r>
          </a:p>
          <a:p>
            <a:pPr algn="r"/>
            <a:r>
              <a:rPr lang="es-MX" dirty="0" smtClean="0"/>
              <a:t>(Martin Barbero, 2004)</a:t>
            </a:r>
            <a:endParaRPr lang="es-ES" dirty="0" smtClean="0"/>
          </a:p>
          <a:p>
            <a:endParaRPr lang="es-MX" dirty="0"/>
          </a:p>
        </p:txBody>
      </p:sp>
      <p:pic>
        <p:nvPicPr>
          <p:cNvPr id="8" name="Picture 2" descr="ScreenShot094"/>
          <p:cNvPicPr>
            <a:picLocks noGrp="1" noChangeAspect="1" noChangeArrowheads="1"/>
          </p:cNvPicPr>
          <p:nvPr>
            <p:ph sz="half" idx="2"/>
          </p:nvPr>
        </p:nvPicPr>
        <p:blipFill>
          <a:blip r:embed="rId3" cstate="print"/>
          <a:stretch>
            <a:fillRect/>
          </a:stretch>
        </p:blipFill>
        <p:spPr bwMode="auto">
          <a:xfrm>
            <a:off x="4178300" y="2634969"/>
            <a:ext cx="3521075" cy="2456425"/>
          </a:xfrm>
          <a:prstGeom prst="rect">
            <a:avLst/>
          </a:prstGeom>
          <a:noFill/>
          <a:ln w="9525">
            <a:solidFill>
              <a:schemeClr val="bg1"/>
            </a:solidFill>
            <a:miter lim="800000"/>
            <a:headEnd/>
            <a:tailEnd/>
          </a:ln>
        </p:spPr>
      </p:pic>
    </p:spTree>
    <p:extLst>
      <p:ext uri="{BB962C8B-B14F-4D97-AF65-F5344CB8AC3E}">
        <p14:creationId xmlns:p14="http://schemas.microsoft.com/office/powerpoint/2010/main" val="18878483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MX" dirty="0" smtClean="0"/>
              <a:t>MORIR EN MARTES…</a:t>
            </a:r>
            <a:endParaRPr lang="es-MX" dirty="0"/>
          </a:p>
        </p:txBody>
      </p:sp>
      <p:sp>
        <p:nvSpPr>
          <p:cNvPr id="6" name="5 Marcador de contenido"/>
          <p:cNvSpPr>
            <a:spLocks noGrp="1"/>
          </p:cNvSpPr>
          <p:nvPr>
            <p:ph idx="1"/>
          </p:nvPr>
        </p:nvSpPr>
        <p:spPr/>
        <p:txBody>
          <a:bodyPr/>
          <a:lstStyle/>
          <a:p>
            <a:r>
              <a:rPr lang="es-MX" dirty="0"/>
              <a:t>Un habitante de Ciudad Juárez lo ilustraba de manera dramática: </a:t>
            </a:r>
            <a:r>
              <a:rPr lang="es-MX" i="1" dirty="0"/>
              <a:t>“salir a la calle es como jugar a la ruleta rusa, no sabes cuándo te va a tocar la bala</a:t>
            </a:r>
            <a:r>
              <a:rPr lang="es-MX" dirty="0"/>
              <a:t>” </a:t>
            </a:r>
            <a:endParaRPr lang="es-MX" dirty="0" smtClean="0"/>
          </a:p>
          <a:p>
            <a:r>
              <a:rPr lang="es-MX" dirty="0"/>
              <a:t>Un </a:t>
            </a:r>
            <a:r>
              <a:rPr lang="es-MX" dirty="0" smtClean="0"/>
              <a:t>joven juarense </a:t>
            </a:r>
            <a:r>
              <a:rPr lang="es-MX" dirty="0"/>
              <a:t>con el drama encima bromeaba: </a:t>
            </a:r>
            <a:r>
              <a:rPr lang="es-MX" i="1" dirty="0"/>
              <a:t>Aquí ya nos dicen el Polo Norte, porque todos los días amanecemos a menos 10, menos 20…muertos</a:t>
            </a:r>
            <a:endParaRPr lang="es-MX" dirty="0"/>
          </a:p>
          <a:p>
            <a:endParaRPr lang="es-MX" dirty="0"/>
          </a:p>
        </p:txBody>
      </p:sp>
    </p:spTree>
    <p:extLst>
      <p:ext uri="{BB962C8B-B14F-4D97-AF65-F5344CB8AC3E}">
        <p14:creationId xmlns:p14="http://schemas.microsoft.com/office/powerpoint/2010/main" val="18552789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TODOS SOMOS VÍCTIMAS</a:t>
            </a:r>
            <a:endParaRPr lang="es-MX" dirty="0"/>
          </a:p>
        </p:txBody>
      </p:sp>
      <p:sp>
        <p:nvSpPr>
          <p:cNvPr id="3" name="2 Marcador de contenido"/>
          <p:cNvSpPr>
            <a:spLocks noGrp="1"/>
          </p:cNvSpPr>
          <p:nvPr>
            <p:ph idx="1"/>
          </p:nvPr>
        </p:nvSpPr>
        <p:spPr/>
        <p:txBody>
          <a:bodyPr>
            <a:normAutofit fontScale="70000" lnSpcReduction="20000"/>
          </a:bodyPr>
          <a:lstStyle/>
          <a:p>
            <a:pPr algn="just"/>
            <a:r>
              <a:rPr lang="es-MX" dirty="0" smtClean="0"/>
              <a:t> Los fenómenos naturales y socio organizativos perturbadores nos hacen vivir en constante estrés, con miedo, la adrenalina fluye intensamente. </a:t>
            </a:r>
          </a:p>
          <a:p>
            <a:pPr algn="just"/>
            <a:r>
              <a:rPr lang="es-MX" dirty="0" smtClean="0"/>
              <a:t>Las  enfermedades mentales también empiezan su aparición.</a:t>
            </a:r>
          </a:p>
          <a:p>
            <a:pPr algn="just">
              <a:buNone/>
            </a:pPr>
            <a:r>
              <a:rPr lang="es-MX" dirty="0" smtClean="0"/>
              <a:t>	Las más constantes son la depresión, la ansiedad, el estrés postraumático, el terror, la angustia constante, el ataque de pánico. Después se trasladan a lo social: paranoia, psicosis, miedos, </a:t>
            </a:r>
            <a:r>
              <a:rPr lang="es-MX" dirty="0" err="1" smtClean="0"/>
              <a:t>solastalgia</a:t>
            </a:r>
            <a:r>
              <a:rPr lang="es-MX" dirty="0" smtClean="0"/>
              <a:t>…</a:t>
            </a:r>
          </a:p>
          <a:p>
            <a:pPr algn="just"/>
            <a:r>
              <a:rPr lang="es-MX" dirty="0" smtClean="0"/>
              <a:t>Los desastres y las pandemias son más frecuentes y cada vez con más víctimas: En enero del 2010 el terremoto en Haití mató a 200 mil personas y dejó a millones sin hogar.</a:t>
            </a:r>
          </a:p>
          <a:p>
            <a:pPr algn="just"/>
            <a:r>
              <a:rPr lang="es-MX" dirty="0" smtClean="0"/>
              <a:t>Ahora son las epidemias, el cólera en Haití (más de 800 muertos y 11,125 infectados), la infección trasmitida por orina de ratas en Nicaragua (</a:t>
            </a:r>
            <a:r>
              <a:rPr lang="es-MX" dirty="0" err="1" smtClean="0"/>
              <a:t>leptospirosis</a:t>
            </a:r>
            <a:r>
              <a:rPr lang="es-MX" dirty="0" smtClean="0"/>
              <a:t>), el dengue en Brasil (592 muertos) y en Honduras (65,800 con dengue clásico y 2,821 con hemorrágico), que en noviembre del 2010 aparecieron simultáneamente.</a:t>
            </a:r>
          </a:p>
          <a:p>
            <a:pPr algn="just"/>
            <a:r>
              <a:rPr lang="es-MX" dirty="0" smtClean="0"/>
              <a:t>Todos somos víctimas en diferentes grados.</a:t>
            </a:r>
          </a:p>
        </p:txBody>
      </p:sp>
    </p:spTree>
    <p:extLst>
      <p:ext uri="{BB962C8B-B14F-4D97-AF65-F5344CB8AC3E}">
        <p14:creationId xmlns:p14="http://schemas.microsoft.com/office/powerpoint/2010/main" val="15880069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HACIA UNA SOCIEDAD PATOLÓGICA</a:t>
            </a:r>
            <a:endParaRPr lang="es-MX" dirty="0"/>
          </a:p>
        </p:txBody>
      </p:sp>
      <p:sp>
        <p:nvSpPr>
          <p:cNvPr id="3" name="2 Marcador de contenido"/>
          <p:cNvSpPr>
            <a:spLocks noGrp="1"/>
          </p:cNvSpPr>
          <p:nvPr>
            <p:ph idx="1"/>
          </p:nvPr>
        </p:nvSpPr>
        <p:spPr/>
        <p:txBody>
          <a:bodyPr>
            <a:normAutofit fontScale="85000" lnSpcReduction="10000"/>
          </a:bodyPr>
          <a:lstStyle/>
          <a:p>
            <a:r>
              <a:rPr lang="es-MX" dirty="0"/>
              <a:t>La sociedad está en grave riesgo de enfermar con neurosis, paranoias, imágenes esquizoides que no le permiten identificar cuál es la realidad. Los medios de comunicación contribuyen a ello. </a:t>
            </a:r>
            <a:endParaRPr lang="es-MX" dirty="0" smtClean="0"/>
          </a:p>
          <a:p>
            <a:r>
              <a:rPr lang="es-MX" dirty="0"/>
              <a:t>En el entorno impera la espontaneidad, los mensajes vacíos, las promesas incumplidas y los compromisos sin fundamentos. Al final prevalecen las inconformidades, los desencantos, la ausencia de interés, de grandes vacíos sociales y pérdida del optimismo y de las esperanzas.</a:t>
            </a:r>
          </a:p>
          <a:p>
            <a:r>
              <a:rPr lang="es-MX" dirty="0"/>
              <a:t>La rabia contenida se libera con estallidos desintegradores, destructivos, violentos y regresivos como descarga que no calcula consecuencias.</a:t>
            </a:r>
          </a:p>
          <a:p>
            <a:endParaRPr lang="es-MX" dirty="0"/>
          </a:p>
        </p:txBody>
      </p:sp>
    </p:spTree>
    <p:extLst>
      <p:ext uri="{BB962C8B-B14F-4D97-AF65-F5344CB8AC3E}">
        <p14:creationId xmlns:p14="http://schemas.microsoft.com/office/powerpoint/2010/main" val="12984997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 DRAMA DEL MIEDO</a:t>
            </a:r>
            <a:endParaRPr lang="es-MX" dirty="0"/>
          </a:p>
        </p:txBody>
      </p:sp>
      <p:sp>
        <p:nvSpPr>
          <p:cNvPr id="3" name="2 Marcador de contenido"/>
          <p:cNvSpPr>
            <a:spLocks noGrp="1"/>
          </p:cNvSpPr>
          <p:nvPr>
            <p:ph idx="1"/>
          </p:nvPr>
        </p:nvSpPr>
        <p:spPr/>
        <p:txBody>
          <a:bodyPr>
            <a:normAutofit fontScale="92500" lnSpcReduction="10000"/>
          </a:bodyPr>
          <a:lstStyle/>
          <a:p>
            <a:r>
              <a:rPr lang="es-MX" dirty="0"/>
              <a:t>Hoy, la pregunta no es sólo quiénes administran y controlan interesadamente los miedos que experimenta la sociedad, sino además quiénes gestionan los espacios de "esperanza" y cuáles alternativas de sociedad se dibujan en el paisaje ruidoso y confuso del presente. Optar por la solución autoritaria es, pienso, cercenar la imaginación de un futuro donde el conflicto -inevitable-, pueda ser gestionado desde la escucha inteligente y respetuosa. Abrirle paso franco a los miedos (que muy justificadamente nos habitan) es abrir las compuertas al odio, a la sospecha y a la fragmentación social (Rossana Reguillo)</a:t>
            </a:r>
          </a:p>
          <a:p>
            <a:endParaRPr lang="es-MX" dirty="0"/>
          </a:p>
        </p:txBody>
      </p:sp>
    </p:spTree>
    <p:extLst>
      <p:ext uri="{BB962C8B-B14F-4D97-AF65-F5344CB8AC3E}">
        <p14:creationId xmlns:p14="http://schemas.microsoft.com/office/powerpoint/2010/main" val="38357429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Arquitectura de las catástrofes</a:t>
            </a:r>
            <a:endParaRPr lang="es-MX" dirty="0"/>
          </a:p>
        </p:txBody>
      </p:sp>
      <p:sp>
        <p:nvSpPr>
          <p:cNvPr id="3" name="2 Marcador de contenido"/>
          <p:cNvSpPr>
            <a:spLocks noGrp="1"/>
          </p:cNvSpPr>
          <p:nvPr>
            <p:ph idx="1"/>
          </p:nvPr>
        </p:nvSpPr>
        <p:spPr/>
        <p:txBody>
          <a:bodyPr/>
          <a:lstStyle/>
          <a:p>
            <a:r>
              <a:rPr lang="es-MX" dirty="0" smtClean="0"/>
              <a:t>Todas las ciudades guardan en su memoria las huellas de alguna tragedia. </a:t>
            </a:r>
            <a:r>
              <a:rPr lang="en-US" dirty="0" smtClean="0"/>
              <a:t>La </a:t>
            </a:r>
            <a:r>
              <a:rPr lang="en-US" dirty="0" err="1" smtClean="0"/>
              <a:t>arquitectura</a:t>
            </a:r>
            <a:r>
              <a:rPr lang="en-US" dirty="0" smtClean="0"/>
              <a:t> de </a:t>
            </a:r>
            <a:r>
              <a:rPr lang="en-US" dirty="0" err="1" smtClean="0"/>
              <a:t>catástrofes</a:t>
            </a:r>
            <a:r>
              <a:rPr lang="en-US" dirty="0" smtClean="0"/>
              <a:t> </a:t>
            </a:r>
            <a:r>
              <a:rPr lang="en-US" dirty="0" err="1" smtClean="0"/>
              <a:t>es</a:t>
            </a:r>
            <a:r>
              <a:rPr lang="en-US" dirty="0" smtClean="0"/>
              <a:t> la </a:t>
            </a:r>
            <a:r>
              <a:rPr lang="en-US" dirty="0" err="1" smtClean="0"/>
              <a:t>disciplina</a:t>
            </a:r>
            <a:r>
              <a:rPr lang="en-US" dirty="0" smtClean="0"/>
              <a:t> </a:t>
            </a:r>
            <a:r>
              <a:rPr lang="en-US" dirty="0" err="1" smtClean="0"/>
              <a:t>que</a:t>
            </a:r>
            <a:r>
              <a:rPr lang="en-US" dirty="0" smtClean="0"/>
              <a:t> se </a:t>
            </a:r>
            <a:r>
              <a:rPr lang="en-US" dirty="0" err="1" smtClean="0"/>
              <a:t>ocupa</a:t>
            </a:r>
            <a:r>
              <a:rPr lang="en-US" dirty="0" smtClean="0"/>
              <a:t> de la </a:t>
            </a:r>
            <a:r>
              <a:rPr lang="en-US" dirty="0" err="1" smtClean="0"/>
              <a:t>reconstrucción</a:t>
            </a:r>
            <a:r>
              <a:rPr lang="en-US" dirty="0" smtClean="0"/>
              <a:t> de la </a:t>
            </a:r>
            <a:r>
              <a:rPr lang="en-US" dirty="0" err="1" smtClean="0"/>
              <a:t>geografía</a:t>
            </a:r>
            <a:r>
              <a:rPr lang="en-US" dirty="0" smtClean="0"/>
              <a:t> </a:t>
            </a:r>
            <a:r>
              <a:rPr lang="en-US" dirty="0" err="1" smtClean="0"/>
              <a:t>urbana</a:t>
            </a:r>
            <a:r>
              <a:rPr lang="en-US" dirty="0" smtClean="0"/>
              <a:t> </a:t>
            </a:r>
            <a:r>
              <a:rPr lang="en-US" dirty="0" err="1" smtClean="0"/>
              <a:t>respetando</a:t>
            </a:r>
            <a:r>
              <a:rPr lang="en-US" dirty="0" smtClean="0"/>
              <a:t> la </a:t>
            </a:r>
            <a:r>
              <a:rPr lang="en-US" dirty="0" err="1" smtClean="0"/>
              <a:t>funcionalidad</a:t>
            </a:r>
            <a:r>
              <a:rPr lang="en-US" dirty="0" smtClean="0"/>
              <a:t> y a la </a:t>
            </a:r>
            <a:r>
              <a:rPr lang="en-US" dirty="0" err="1" smtClean="0"/>
              <a:t>vez</a:t>
            </a:r>
            <a:r>
              <a:rPr lang="en-US" dirty="0" smtClean="0"/>
              <a:t> el </a:t>
            </a:r>
            <a:r>
              <a:rPr lang="en-US" dirty="0" err="1" smtClean="0"/>
              <a:t>derecho</a:t>
            </a:r>
            <a:r>
              <a:rPr lang="en-US" dirty="0" smtClean="0"/>
              <a:t> a la </a:t>
            </a:r>
            <a:r>
              <a:rPr lang="en-US" dirty="0" err="1" smtClean="0"/>
              <a:t>memoria</a:t>
            </a:r>
            <a:r>
              <a:rPr lang="en-US" dirty="0" smtClean="0"/>
              <a:t> y al </a:t>
            </a:r>
            <a:r>
              <a:rPr lang="en-US" dirty="0" err="1" smtClean="0"/>
              <a:t>duelo</a:t>
            </a:r>
            <a:r>
              <a:rPr lang="en-US" dirty="0" smtClean="0"/>
              <a:t> </a:t>
            </a:r>
            <a:r>
              <a:rPr lang="en-US" dirty="0" err="1" smtClean="0"/>
              <a:t>por</a:t>
            </a:r>
            <a:r>
              <a:rPr lang="en-US" dirty="0" smtClean="0"/>
              <a:t> </a:t>
            </a:r>
            <a:r>
              <a:rPr lang="en-US" dirty="0" err="1" smtClean="0"/>
              <a:t>quienes</a:t>
            </a:r>
            <a:r>
              <a:rPr lang="en-US" dirty="0" smtClean="0"/>
              <a:t> </a:t>
            </a:r>
            <a:r>
              <a:rPr lang="en-US" dirty="0" err="1" smtClean="0"/>
              <a:t>ya</a:t>
            </a:r>
            <a:r>
              <a:rPr lang="en-US" dirty="0" smtClean="0"/>
              <a:t> no </a:t>
            </a:r>
            <a:r>
              <a:rPr lang="en-US" dirty="0" err="1" smtClean="0"/>
              <a:t>están</a:t>
            </a:r>
            <a:r>
              <a:rPr lang="en-US" dirty="0" smtClean="0"/>
              <a:t>. </a:t>
            </a:r>
            <a:endParaRPr lang="es-MX" dirty="0" smtClean="0"/>
          </a:p>
          <a:p>
            <a:r>
              <a:rPr lang="es-MX" dirty="0" smtClean="0"/>
              <a:t>Michel Fariña</a:t>
            </a:r>
            <a:endParaRPr lang="es-MX" dirty="0"/>
          </a:p>
        </p:txBody>
      </p:sp>
    </p:spTree>
    <p:extLst>
      <p:ext uri="{BB962C8B-B14F-4D97-AF65-F5344CB8AC3E}">
        <p14:creationId xmlns:p14="http://schemas.microsoft.com/office/powerpoint/2010/main" val="15332539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CATÁSTROFES CONTEMPORÁNEAS</a:t>
            </a:r>
            <a:endParaRPr lang="es-MX" dirty="0"/>
          </a:p>
        </p:txBody>
      </p:sp>
      <p:sp>
        <p:nvSpPr>
          <p:cNvPr id="3" name="2 Marcador de contenido"/>
          <p:cNvSpPr>
            <a:spLocks noGrp="1"/>
          </p:cNvSpPr>
          <p:nvPr>
            <p:ph idx="1"/>
          </p:nvPr>
        </p:nvSpPr>
        <p:spPr/>
        <p:txBody>
          <a:bodyPr>
            <a:normAutofit/>
          </a:bodyPr>
          <a:lstStyle/>
          <a:p>
            <a:r>
              <a:rPr lang="es-AR" sz="2400" dirty="0" smtClean="0"/>
              <a:t>Un esquema de análisis (</a:t>
            </a:r>
            <a:r>
              <a:rPr lang="es-AR" sz="2400" dirty="0" err="1" smtClean="0"/>
              <a:t>Moty</a:t>
            </a:r>
            <a:r>
              <a:rPr lang="es-AR" sz="2400" dirty="0" smtClean="0"/>
              <a:t> </a:t>
            </a:r>
            <a:r>
              <a:rPr lang="es-AR" sz="2400" dirty="0" err="1" smtClean="0"/>
              <a:t>Benyakar</a:t>
            </a:r>
            <a:r>
              <a:rPr lang="es-AR" sz="2400" dirty="0" smtClean="0"/>
              <a:t>) organiza las catástrofes contemporáneas en cinco grandes vectores:</a:t>
            </a:r>
          </a:p>
          <a:p>
            <a:pPr marL="514350" indent="-514350">
              <a:buFont typeface="+mj-lt"/>
              <a:buAutoNum type="arabicPeriod"/>
            </a:pPr>
            <a:r>
              <a:rPr lang="es-AR" sz="2400" dirty="0" smtClean="0"/>
              <a:t>Fuerzas de la Naturaleza</a:t>
            </a:r>
            <a:endParaRPr lang="es-MX" sz="2400" dirty="0" smtClean="0"/>
          </a:p>
          <a:p>
            <a:pPr marL="514350" indent="-514350">
              <a:buFont typeface="+mj-lt"/>
              <a:buAutoNum type="arabicPeriod"/>
            </a:pPr>
            <a:r>
              <a:rPr lang="es-AR" sz="2400" dirty="0" smtClean="0"/>
              <a:t>Accidentes de alta magnitud</a:t>
            </a:r>
            <a:endParaRPr lang="es-MX" sz="2400" dirty="0" smtClean="0"/>
          </a:p>
          <a:p>
            <a:pPr marL="514350" indent="-514350">
              <a:buFont typeface="+mj-lt"/>
              <a:buAutoNum type="arabicPeriod"/>
            </a:pPr>
            <a:r>
              <a:rPr lang="es-AR" sz="2400" dirty="0" smtClean="0"/>
              <a:t>Crisis de la Economía</a:t>
            </a:r>
            <a:endParaRPr lang="es-MX" sz="2400" dirty="0" smtClean="0"/>
          </a:p>
          <a:p>
            <a:pPr marL="514350" indent="-514350">
              <a:buFont typeface="+mj-lt"/>
              <a:buAutoNum type="arabicPeriod"/>
            </a:pPr>
            <a:r>
              <a:rPr lang="es-AR" sz="2400" dirty="0" smtClean="0"/>
              <a:t>Violencia y agresión armada</a:t>
            </a:r>
            <a:endParaRPr lang="es-MX" sz="2400" dirty="0" smtClean="0"/>
          </a:p>
          <a:p>
            <a:pPr marL="514350" indent="-514350">
              <a:buFont typeface="+mj-lt"/>
              <a:buAutoNum type="arabicPeriod"/>
            </a:pPr>
            <a:r>
              <a:rPr lang="es-AR" sz="2400" dirty="0" smtClean="0"/>
              <a:t>Colapso de las Instituciones</a:t>
            </a:r>
          </a:p>
          <a:p>
            <a:pPr marL="514350" indent="-514350">
              <a:buNone/>
            </a:pPr>
            <a:r>
              <a:rPr lang="es-AR" sz="2400" dirty="0" smtClean="0"/>
              <a:t>En un mundo interdependiente ni las catástrofes naturales son focalizadas, se pueden extender a varios países y afectarlos de diversa manera.</a:t>
            </a:r>
            <a:endParaRPr lang="es-MX" sz="2400" dirty="0" smtClean="0"/>
          </a:p>
          <a:p>
            <a:endParaRPr lang="es-MX" dirty="0"/>
          </a:p>
        </p:txBody>
      </p:sp>
    </p:spTree>
    <p:extLst>
      <p:ext uri="{BB962C8B-B14F-4D97-AF65-F5344CB8AC3E}">
        <p14:creationId xmlns:p14="http://schemas.microsoft.com/office/powerpoint/2010/main" val="23654809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SIGLO XX: DE LAS GUERRAS</a:t>
            </a:r>
            <a:endParaRPr lang="es-MX" dirty="0"/>
          </a:p>
        </p:txBody>
      </p:sp>
      <p:sp>
        <p:nvSpPr>
          <p:cNvPr id="3" name="2 Marcador de contenido"/>
          <p:cNvSpPr>
            <a:spLocks noGrp="1"/>
          </p:cNvSpPr>
          <p:nvPr>
            <p:ph idx="1"/>
          </p:nvPr>
        </p:nvSpPr>
        <p:spPr/>
        <p:txBody>
          <a:bodyPr/>
          <a:lstStyle/>
          <a:p>
            <a:r>
              <a:rPr lang="es-MX" dirty="0"/>
              <a:t>El siglo XX fue el siglo de las guerras, lo iniciamos con luchas cuerpo a cuerpo por la conquista de los territorios, lo culminamos con </a:t>
            </a:r>
            <a:r>
              <a:rPr lang="es-MX" dirty="0" err="1"/>
              <a:t>neoguerras</a:t>
            </a:r>
            <a:r>
              <a:rPr lang="es-MX" dirty="0"/>
              <a:t> (Eco, 2006) como espectáculos mediáticos y con guerras de la red (</a:t>
            </a:r>
            <a:r>
              <a:rPr lang="es-MX" dirty="0" err="1"/>
              <a:t>netwars</a:t>
            </a:r>
            <a:r>
              <a:rPr lang="es-MX" dirty="0"/>
              <a:t>) lo que ha llevado hasta sofisticadas conquistas de la mente (la militarización de las neurociencias)</a:t>
            </a:r>
          </a:p>
          <a:p>
            <a:endParaRPr lang="es-MX" dirty="0"/>
          </a:p>
        </p:txBody>
      </p:sp>
    </p:spTree>
    <p:extLst>
      <p:ext uri="{BB962C8B-B14F-4D97-AF65-F5344CB8AC3E}">
        <p14:creationId xmlns:p14="http://schemas.microsoft.com/office/powerpoint/2010/main" val="13667171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Fragilidad humana</a:t>
            </a:r>
            <a:endParaRPr lang="es-MX" dirty="0"/>
          </a:p>
        </p:txBody>
      </p:sp>
      <p:sp>
        <p:nvSpPr>
          <p:cNvPr id="3" name="2 Marcador de contenido"/>
          <p:cNvSpPr>
            <a:spLocks noGrp="1"/>
          </p:cNvSpPr>
          <p:nvPr>
            <p:ph idx="1"/>
          </p:nvPr>
        </p:nvSpPr>
        <p:spPr/>
        <p:txBody>
          <a:bodyPr>
            <a:normAutofit/>
          </a:bodyPr>
          <a:lstStyle/>
          <a:p>
            <a:r>
              <a:rPr lang="es-AR" dirty="0" smtClean="0"/>
              <a:t>Los</a:t>
            </a:r>
            <a:r>
              <a:rPr lang="es-MX" dirty="0" smtClean="0"/>
              <a:t> desastres contemporáneos van trazando una geopolítica del espanto, cuyas coordenadas son cada vez más inciertas. </a:t>
            </a:r>
            <a:r>
              <a:rPr lang="en-US" dirty="0" err="1" smtClean="0"/>
              <a:t>Desde</a:t>
            </a:r>
            <a:r>
              <a:rPr lang="en-US" dirty="0" smtClean="0"/>
              <a:t> la </a:t>
            </a:r>
            <a:r>
              <a:rPr lang="en-US" dirty="0" err="1" smtClean="0"/>
              <a:t>tierra</a:t>
            </a:r>
            <a:r>
              <a:rPr lang="en-US" dirty="0" smtClean="0"/>
              <a:t> </a:t>
            </a:r>
            <a:r>
              <a:rPr lang="en-US" dirty="0" err="1" smtClean="0"/>
              <a:t>que</a:t>
            </a:r>
            <a:r>
              <a:rPr lang="en-US" dirty="0" smtClean="0"/>
              <a:t> </a:t>
            </a:r>
            <a:r>
              <a:rPr lang="en-US" dirty="0" err="1" smtClean="0"/>
              <a:t>tiembla</a:t>
            </a:r>
            <a:r>
              <a:rPr lang="en-US" dirty="0" smtClean="0"/>
              <a:t> y </a:t>
            </a:r>
            <a:r>
              <a:rPr lang="en-US" dirty="0" err="1" smtClean="0"/>
              <a:t>las</a:t>
            </a:r>
            <a:r>
              <a:rPr lang="en-US" dirty="0" smtClean="0"/>
              <a:t> </a:t>
            </a:r>
            <a:r>
              <a:rPr lang="en-US" dirty="0" err="1" smtClean="0"/>
              <a:t>aguas</a:t>
            </a:r>
            <a:r>
              <a:rPr lang="en-US" dirty="0" smtClean="0"/>
              <a:t> </a:t>
            </a:r>
            <a:r>
              <a:rPr lang="en-US" dirty="0" err="1" smtClean="0"/>
              <a:t>que</a:t>
            </a:r>
            <a:r>
              <a:rPr lang="en-US" dirty="0" smtClean="0"/>
              <a:t> lo </a:t>
            </a:r>
            <a:r>
              <a:rPr lang="en-US" dirty="0" err="1" smtClean="0"/>
              <a:t>arrasan</a:t>
            </a:r>
            <a:r>
              <a:rPr lang="en-US" dirty="0" smtClean="0"/>
              <a:t> </a:t>
            </a:r>
            <a:r>
              <a:rPr lang="en-US" dirty="0" err="1" smtClean="0"/>
              <a:t>todo</a:t>
            </a:r>
            <a:r>
              <a:rPr lang="en-US" dirty="0" smtClean="0"/>
              <a:t>, los </a:t>
            </a:r>
            <a:r>
              <a:rPr lang="en-US" dirty="0" err="1" smtClean="0"/>
              <a:t>riesgos</a:t>
            </a:r>
            <a:r>
              <a:rPr lang="en-US" dirty="0" smtClean="0"/>
              <a:t> </a:t>
            </a:r>
            <a:r>
              <a:rPr lang="en-US" dirty="0" err="1" smtClean="0"/>
              <a:t>económicos</a:t>
            </a:r>
            <a:r>
              <a:rPr lang="en-US" dirty="0" smtClean="0"/>
              <a:t> y </a:t>
            </a:r>
            <a:r>
              <a:rPr lang="en-US" dirty="0" err="1" smtClean="0"/>
              <a:t>ecológicos</a:t>
            </a:r>
            <a:r>
              <a:rPr lang="en-US" dirty="0" smtClean="0"/>
              <a:t>, </a:t>
            </a:r>
            <a:r>
              <a:rPr lang="en-US" dirty="0" err="1" smtClean="0"/>
              <a:t>hasta</a:t>
            </a:r>
            <a:r>
              <a:rPr lang="en-US" dirty="0" smtClean="0"/>
              <a:t> </a:t>
            </a:r>
            <a:r>
              <a:rPr lang="en-US" dirty="0" err="1" smtClean="0"/>
              <a:t>las</a:t>
            </a:r>
            <a:r>
              <a:rPr lang="en-US" dirty="0" smtClean="0"/>
              <a:t> </a:t>
            </a:r>
            <a:r>
              <a:rPr lang="en-US" dirty="0" err="1" smtClean="0"/>
              <a:t>múltiples</a:t>
            </a:r>
            <a:r>
              <a:rPr lang="en-US" dirty="0" smtClean="0"/>
              <a:t> </a:t>
            </a:r>
            <a:r>
              <a:rPr lang="en-US" dirty="0" err="1" smtClean="0"/>
              <a:t>formas</a:t>
            </a:r>
            <a:r>
              <a:rPr lang="en-US" dirty="0" smtClean="0"/>
              <a:t> de la </a:t>
            </a:r>
            <a:r>
              <a:rPr lang="en-US" dirty="0" err="1" smtClean="0"/>
              <a:t>aniquilación</a:t>
            </a:r>
            <a:r>
              <a:rPr lang="en-US" dirty="0" smtClean="0"/>
              <a:t> </a:t>
            </a:r>
            <a:r>
              <a:rPr lang="en-US" dirty="0" err="1" smtClean="0"/>
              <a:t>humana</a:t>
            </a:r>
            <a:r>
              <a:rPr lang="en-US" dirty="0" smtClean="0"/>
              <a:t>, la </a:t>
            </a:r>
            <a:r>
              <a:rPr lang="en-US" dirty="0" err="1" smtClean="0"/>
              <a:t>humanidad</a:t>
            </a:r>
            <a:r>
              <a:rPr lang="en-US" dirty="0" smtClean="0"/>
              <a:t> </a:t>
            </a:r>
            <a:r>
              <a:rPr lang="en-US" dirty="0" err="1" smtClean="0"/>
              <a:t>asiste</a:t>
            </a:r>
            <a:r>
              <a:rPr lang="en-US" dirty="0" smtClean="0"/>
              <a:t> </a:t>
            </a:r>
            <a:r>
              <a:rPr lang="en-US" dirty="0" err="1" smtClean="0"/>
              <a:t>cotidianamente</a:t>
            </a:r>
            <a:r>
              <a:rPr lang="en-US" dirty="0" smtClean="0"/>
              <a:t> a la </a:t>
            </a:r>
            <a:r>
              <a:rPr lang="en-US" dirty="0" err="1" smtClean="0"/>
              <a:t>evidencia</a:t>
            </a:r>
            <a:r>
              <a:rPr lang="en-US" dirty="0" smtClean="0"/>
              <a:t> de </a:t>
            </a:r>
            <a:r>
              <a:rPr lang="en-US" dirty="0" err="1" smtClean="0"/>
              <a:t>su</a:t>
            </a:r>
            <a:r>
              <a:rPr lang="en-US" dirty="0" smtClean="0"/>
              <a:t> </a:t>
            </a:r>
            <a:r>
              <a:rPr lang="en-US" dirty="0" err="1" smtClean="0"/>
              <a:t>fragilidad</a:t>
            </a:r>
            <a:r>
              <a:rPr lang="en-US" dirty="0" smtClean="0"/>
              <a:t>. </a:t>
            </a:r>
            <a:endParaRPr lang="es-MX" dirty="0" smtClean="0"/>
          </a:p>
          <a:p>
            <a:r>
              <a:rPr lang="es-MX" dirty="0" smtClean="0"/>
              <a:t>(Michel Fariña)</a:t>
            </a:r>
            <a:endParaRPr lang="es-MX" dirty="0"/>
          </a:p>
        </p:txBody>
      </p:sp>
    </p:spTree>
    <p:extLst>
      <p:ext uri="{BB962C8B-B14F-4D97-AF65-F5344CB8AC3E}">
        <p14:creationId xmlns:p14="http://schemas.microsoft.com/office/powerpoint/2010/main" val="22891308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normAutofit fontScale="90000"/>
          </a:bodyPr>
          <a:lstStyle/>
          <a:p>
            <a:r>
              <a:rPr lang="es-MX" dirty="0" smtClean="0"/>
              <a:t>Cambio climático  ¿profecía que se </a:t>
            </a:r>
            <a:r>
              <a:rPr lang="es-MX" dirty="0" err="1" smtClean="0"/>
              <a:t>autocumple</a:t>
            </a:r>
            <a:r>
              <a:rPr lang="es-MX" dirty="0" smtClean="0"/>
              <a:t>?</a:t>
            </a:r>
            <a:endParaRPr lang="es-MX" dirty="0"/>
          </a:p>
        </p:txBody>
      </p:sp>
      <p:sp>
        <p:nvSpPr>
          <p:cNvPr id="6" name="5 Marcador de contenido"/>
          <p:cNvSpPr>
            <a:spLocks noGrp="1"/>
          </p:cNvSpPr>
          <p:nvPr>
            <p:ph idx="1"/>
          </p:nvPr>
        </p:nvSpPr>
        <p:spPr/>
        <p:txBody>
          <a:bodyPr>
            <a:normAutofit/>
          </a:bodyPr>
          <a:lstStyle/>
          <a:p>
            <a:r>
              <a:rPr lang="es-MX" dirty="0" smtClean="0"/>
              <a:t>Dicho de otro modo, afirma la CEPAL,</a:t>
            </a:r>
          </a:p>
          <a:p>
            <a:pPr>
              <a:buNone/>
            </a:pPr>
            <a:r>
              <a:rPr lang="es-MX" dirty="0" smtClean="0"/>
              <a:t>	bajo la amenaza del cambio climático, el futuro de cada persona está indisolublemente amarrado al futuro de todos. </a:t>
            </a:r>
          </a:p>
          <a:p>
            <a:pPr>
              <a:buNone/>
            </a:pPr>
            <a:endParaRPr lang="es-MX" dirty="0" smtClean="0"/>
          </a:p>
          <a:p>
            <a:pPr>
              <a:buNone/>
            </a:pPr>
            <a:r>
              <a:rPr lang="es-MX" dirty="0" smtClean="0"/>
              <a:t>Nunca como ahora, de cara al calentamiento global, a la destrucción del medio ambiente y a la crisis en las fuentes de energía, la interdependencia ha sido tan fuerte.</a:t>
            </a:r>
            <a:endParaRPr lang="es-MX" dirty="0"/>
          </a:p>
        </p:txBody>
      </p:sp>
    </p:spTree>
    <p:extLst>
      <p:ext uri="{BB962C8B-B14F-4D97-AF65-F5344CB8AC3E}">
        <p14:creationId xmlns:p14="http://schemas.microsoft.com/office/powerpoint/2010/main" val="40700482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Fenómenos perturbadores </a:t>
            </a:r>
            <a:r>
              <a:rPr lang="es-MX" dirty="0" err="1" smtClean="0"/>
              <a:t>socioorganizativos</a:t>
            </a:r>
            <a:endParaRPr lang="es-MX" dirty="0"/>
          </a:p>
        </p:txBody>
      </p:sp>
      <p:sp>
        <p:nvSpPr>
          <p:cNvPr id="3" name="2 Marcador de contenido"/>
          <p:cNvSpPr>
            <a:spLocks noGrp="1"/>
          </p:cNvSpPr>
          <p:nvPr>
            <p:ph idx="1"/>
          </p:nvPr>
        </p:nvSpPr>
        <p:spPr/>
        <p:txBody>
          <a:bodyPr/>
          <a:lstStyle/>
          <a:p>
            <a:r>
              <a:rPr lang="es-MX" dirty="0"/>
              <a:t>Organizaciones </a:t>
            </a:r>
            <a:r>
              <a:rPr lang="es-MX" dirty="0" err="1"/>
              <a:t>caórticas</a:t>
            </a:r>
            <a:r>
              <a:rPr lang="es-MX" dirty="0"/>
              <a:t> que van a la ilegalidad desde la legalidad y que el crimen organizado  ha capitalizado para encubrir sus negocios oscuros en el mundo donde la única regla es que no hay reglas. Y </a:t>
            </a:r>
            <a:r>
              <a:rPr lang="es-MX" dirty="0" smtClean="0"/>
              <a:t>han </a:t>
            </a:r>
            <a:r>
              <a:rPr lang="es-MX" dirty="0"/>
              <a:t>conformado redes informales e ilegales que igual distribuyen droga que trafican con productos piratas o robados</a:t>
            </a:r>
            <a:r>
              <a:rPr lang="es-MX" dirty="0" smtClean="0"/>
              <a:t>. A su vez bifurcan las áreas posibles de crimen: armas, secuestro, órganos, pederastia, trata de personas, derecho de piso…</a:t>
            </a:r>
            <a:endParaRPr lang="es-MX" dirty="0"/>
          </a:p>
          <a:p>
            <a:endParaRPr lang="es-MX" dirty="0"/>
          </a:p>
        </p:txBody>
      </p:sp>
    </p:spTree>
    <p:extLst>
      <p:ext uri="{BB962C8B-B14F-4D97-AF65-F5344CB8AC3E}">
        <p14:creationId xmlns:p14="http://schemas.microsoft.com/office/powerpoint/2010/main" val="14611282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rrowheads="1"/>
          </p:cNvSpPr>
          <p:nvPr>
            <p:ph type="title"/>
          </p:nvPr>
        </p:nvSpPr>
        <p:spPr/>
        <p:txBody>
          <a:bodyPr/>
          <a:lstStyle/>
          <a:p>
            <a:r>
              <a:rPr lang="es-MX" dirty="0"/>
              <a:t>Seguridad como vida plena</a:t>
            </a:r>
            <a:endParaRPr lang="es-ES" dirty="0"/>
          </a:p>
        </p:txBody>
      </p:sp>
      <p:sp>
        <p:nvSpPr>
          <p:cNvPr id="82947" name="Rectangle 3"/>
          <p:cNvSpPr>
            <a:spLocks noGrp="1" noRot="1" noChangeArrowheads="1"/>
          </p:cNvSpPr>
          <p:nvPr>
            <p:ph idx="1"/>
          </p:nvPr>
        </p:nvSpPr>
        <p:spPr/>
        <p:txBody>
          <a:bodyPr>
            <a:normAutofit/>
          </a:bodyPr>
          <a:lstStyle/>
          <a:p>
            <a:pPr>
              <a:lnSpc>
                <a:spcPct val="90000"/>
              </a:lnSpc>
            </a:pPr>
            <a:r>
              <a:rPr lang="es-ES" sz="2400" dirty="0">
                <a:effectLst/>
              </a:rPr>
              <a:t>La noción de seguridad humana como una comprensión amplia y multidimensional de la seguridad, centrada en las personas y las comunidades, más que en los estados (PNUD 1994).</a:t>
            </a:r>
          </a:p>
          <a:p>
            <a:pPr>
              <a:lnSpc>
                <a:spcPct val="90000"/>
              </a:lnSpc>
            </a:pPr>
            <a:r>
              <a:rPr lang="es-ES" sz="2400" dirty="0">
                <a:effectLst/>
              </a:rPr>
              <a:t>Constituida sobre la base de los derechos humanos y las capacidades de las personas para dotarse de una vida lo más plena posible. </a:t>
            </a:r>
            <a:r>
              <a:rPr lang="es-ES" sz="2400" dirty="0" smtClean="0">
                <a:effectLst/>
              </a:rPr>
              <a:t>Más </a:t>
            </a:r>
            <a:r>
              <a:rPr lang="es-ES" sz="2400" dirty="0">
                <a:effectLst/>
              </a:rPr>
              <a:t>allá de la presencia de un conflicto armado y del mantenimiento de la ley y el orden en el interior de cada país, </a:t>
            </a:r>
            <a:r>
              <a:rPr lang="es-ES" sz="2400" dirty="0" smtClean="0">
                <a:effectLst/>
              </a:rPr>
              <a:t>se refiere </a:t>
            </a:r>
            <a:r>
              <a:rPr lang="es-ES" sz="2400" dirty="0">
                <a:effectLst/>
              </a:rPr>
              <a:t>en su sentido más </a:t>
            </a:r>
            <a:r>
              <a:rPr lang="es-ES" sz="2400" dirty="0" smtClean="0">
                <a:effectLst/>
              </a:rPr>
              <a:t>básico, </a:t>
            </a:r>
            <a:r>
              <a:rPr lang="es-ES" sz="2400" dirty="0">
                <a:effectLst/>
              </a:rPr>
              <a:t>a la vida </a:t>
            </a:r>
            <a:r>
              <a:rPr lang="es-ES" sz="2400" dirty="0" smtClean="0">
                <a:effectLst/>
              </a:rPr>
              <a:t>y a </a:t>
            </a:r>
            <a:r>
              <a:rPr lang="es-ES" sz="2400" dirty="0">
                <a:effectLst/>
              </a:rPr>
              <a:t>la salud de las personas.</a:t>
            </a:r>
          </a:p>
        </p:txBody>
      </p:sp>
    </p:spTree>
    <p:extLst>
      <p:ext uri="{BB962C8B-B14F-4D97-AF65-F5344CB8AC3E}">
        <p14:creationId xmlns:p14="http://schemas.microsoft.com/office/powerpoint/2010/main" val="10975405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SEGURIDAD HUMANA </a:t>
            </a:r>
            <a:r>
              <a:rPr lang="es-MX" dirty="0" err="1" smtClean="0"/>
              <a:t>CARAcTERísticas</a:t>
            </a:r>
            <a:endParaRPr lang="es-MX" dirty="0"/>
          </a:p>
        </p:txBody>
      </p:sp>
      <p:sp>
        <p:nvSpPr>
          <p:cNvPr id="3" name="2 Marcador de contenido"/>
          <p:cNvSpPr>
            <a:spLocks noGrp="1"/>
          </p:cNvSpPr>
          <p:nvPr>
            <p:ph idx="1"/>
          </p:nvPr>
        </p:nvSpPr>
        <p:spPr/>
        <p:txBody>
          <a:bodyPr/>
          <a:lstStyle/>
          <a:p>
            <a:r>
              <a:rPr lang="es-ES" dirty="0" smtClean="0"/>
              <a:t>El Reporte de las Naciones Unidas en el 2010 refrendó la seguridad humana:</a:t>
            </a:r>
          </a:p>
          <a:p>
            <a:r>
              <a:rPr lang="es-ES" dirty="0" smtClean="0"/>
              <a:t>Con </a:t>
            </a:r>
            <a:r>
              <a:rPr lang="es-ES" dirty="0"/>
              <a:t>cuatro características básicas: universal, centrada en la gente, interdependiente y de prevención temprana y </a:t>
            </a:r>
            <a:endParaRPr lang="es-ES" dirty="0" smtClean="0"/>
          </a:p>
          <a:p>
            <a:r>
              <a:rPr lang="es-ES" dirty="0" smtClean="0"/>
              <a:t>con </a:t>
            </a:r>
            <a:r>
              <a:rPr lang="es-ES" dirty="0"/>
              <a:t>siete componentes claves: económica, alimentaria, de salud, ambiental, personal, comunitaria y política. </a:t>
            </a:r>
            <a:endParaRPr lang="es-MX" dirty="0"/>
          </a:p>
        </p:txBody>
      </p:sp>
    </p:spTree>
    <p:extLst>
      <p:ext uri="{BB962C8B-B14F-4D97-AF65-F5344CB8AC3E}">
        <p14:creationId xmlns:p14="http://schemas.microsoft.com/office/powerpoint/2010/main" val="353424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r>
              <a:rPr lang="es-MX" dirty="0" smtClean="0"/>
              <a:t>SEGURIDAD : PREVISIÓN HUMANA Y SOCIAL</a:t>
            </a:r>
            <a:endParaRPr lang="es-MX" dirty="0"/>
          </a:p>
        </p:txBody>
      </p:sp>
      <p:sp>
        <p:nvSpPr>
          <p:cNvPr id="2" name="1 Marcador de contenido"/>
          <p:cNvSpPr>
            <a:spLocks noGrp="1"/>
          </p:cNvSpPr>
          <p:nvPr>
            <p:ph idx="1"/>
          </p:nvPr>
        </p:nvSpPr>
        <p:spPr/>
        <p:txBody>
          <a:bodyPr/>
          <a:lstStyle/>
          <a:p>
            <a:r>
              <a:rPr lang="es-MX" dirty="0" smtClean="0"/>
              <a:t>La seguridad humana con visión prospectiva es como la previsión concebida por Eleonora Barbieri:   una actitud, una postura, un modo de ser, una mentalidad, un modo de concebir la vida, el mundo y los comportamientos sociales e individuales.</a:t>
            </a:r>
          </a:p>
          <a:p>
            <a:r>
              <a:rPr lang="es-MX" dirty="0" smtClean="0"/>
              <a:t>Una forma de aprendizaje y de anticipación del futuro</a:t>
            </a:r>
            <a:endParaRPr lang="es-MX" dirty="0"/>
          </a:p>
        </p:txBody>
      </p:sp>
    </p:spTree>
    <p:extLst>
      <p:ext uri="{BB962C8B-B14F-4D97-AF65-F5344CB8AC3E}">
        <p14:creationId xmlns:p14="http://schemas.microsoft.com/office/powerpoint/2010/main" val="6137490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dirty="0" err="1" smtClean="0"/>
              <a:t>Seguritización</a:t>
            </a:r>
            <a:r>
              <a:rPr lang="es-MX" dirty="0" smtClean="0"/>
              <a:t> del </a:t>
            </a:r>
            <a:br>
              <a:rPr lang="es-MX" dirty="0" smtClean="0"/>
            </a:br>
            <a:r>
              <a:rPr lang="es-MX" dirty="0" smtClean="0"/>
              <a:t>desarrollo nacional</a:t>
            </a:r>
            <a:endParaRPr lang="es-MX" dirty="0"/>
          </a:p>
        </p:txBody>
      </p:sp>
      <p:sp>
        <p:nvSpPr>
          <p:cNvPr id="3" name="2 Marcador de contenido"/>
          <p:cNvSpPr>
            <a:spLocks noGrp="1"/>
          </p:cNvSpPr>
          <p:nvPr>
            <p:ph idx="1"/>
          </p:nvPr>
        </p:nvSpPr>
        <p:spPr/>
        <p:txBody>
          <a:bodyPr>
            <a:normAutofit/>
          </a:bodyPr>
          <a:lstStyle/>
          <a:p>
            <a:endParaRPr lang="es-MX" dirty="0" smtClean="0"/>
          </a:p>
          <a:p>
            <a:r>
              <a:rPr lang="es-MX" dirty="0" smtClean="0"/>
              <a:t>La </a:t>
            </a:r>
            <a:r>
              <a:rPr lang="es-MX" dirty="0" err="1" smtClean="0"/>
              <a:t>seguritización</a:t>
            </a:r>
            <a:r>
              <a:rPr lang="es-MX" dirty="0" smtClean="0"/>
              <a:t> como la ha bautizado la escuela de Copenhague tiene como condición </a:t>
            </a:r>
            <a:r>
              <a:rPr lang="es-MX" i="1" dirty="0" smtClean="0"/>
              <a:t>sine qua non</a:t>
            </a:r>
            <a:r>
              <a:rPr lang="es-MX" dirty="0" smtClean="0"/>
              <a:t>, la preservación de la paz.</a:t>
            </a:r>
          </a:p>
          <a:p>
            <a:r>
              <a:rPr lang="es-MX" dirty="0" smtClean="0"/>
              <a:t>Hoy en día se ha </a:t>
            </a:r>
            <a:r>
              <a:rPr lang="es-MX" dirty="0" err="1" smtClean="0"/>
              <a:t>seguritizado</a:t>
            </a:r>
            <a:r>
              <a:rPr lang="es-MX" dirty="0" smtClean="0"/>
              <a:t> el desarrollo nacional, así el agua limpia, la salud, la alimentación, la educación, el cuidado del medio ambiente, las nuevas tecnologías, se empiezan a introducir en la agendas de seguridad nacional regional y global.</a:t>
            </a:r>
          </a:p>
          <a:p>
            <a:endParaRPr lang="es-MX" dirty="0"/>
          </a:p>
        </p:txBody>
      </p:sp>
    </p:spTree>
    <p:extLst>
      <p:ext uri="{BB962C8B-B14F-4D97-AF65-F5344CB8AC3E}">
        <p14:creationId xmlns:p14="http://schemas.microsoft.com/office/powerpoint/2010/main" val="71896787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Hemos pasado de las posibilidades a las imposibilidades</a:t>
            </a:r>
            <a:endParaRPr lang="es-MX" dirty="0"/>
          </a:p>
        </p:txBody>
      </p:sp>
      <p:pic>
        <p:nvPicPr>
          <p:cNvPr id="3" name="Picture 2" descr="C:\Users\Guillermina\Documents\muerte.jpg"/>
          <p:cNvPicPr>
            <a:picLocks noGrp="1" noChangeAspect="1" noChangeArrowheads="1"/>
          </p:cNvPicPr>
          <p:nvPr>
            <p:ph sz="half" idx="1"/>
          </p:nvPr>
        </p:nvPicPr>
        <p:blipFill>
          <a:blip r:embed="rId3" cstate="print"/>
          <a:stretch>
            <a:fillRect/>
          </a:stretch>
        </p:blipFill>
        <p:spPr bwMode="auto">
          <a:xfrm>
            <a:off x="862012" y="2204864"/>
            <a:ext cx="3493964" cy="3168352"/>
          </a:xfrm>
          <a:prstGeom prst="rect">
            <a:avLst/>
          </a:prstGeom>
          <a:noFill/>
        </p:spPr>
      </p:pic>
      <p:sp>
        <p:nvSpPr>
          <p:cNvPr id="4" name="3 Marcador de contenido"/>
          <p:cNvSpPr>
            <a:spLocks noGrp="1"/>
          </p:cNvSpPr>
          <p:nvPr>
            <p:ph sz="half" idx="2"/>
          </p:nvPr>
        </p:nvSpPr>
        <p:spPr/>
        <p:txBody>
          <a:bodyPr>
            <a:normAutofit fontScale="85000" lnSpcReduction="20000"/>
          </a:bodyPr>
          <a:lstStyle/>
          <a:p>
            <a:r>
              <a:rPr lang="es-ES" dirty="0"/>
              <a:t>La Seguridad Humana es, esencialmente, adoptar medidas que contribuyan a evitar el sufrimiento, que nos proporcionen algún nivel de protección frente a las principales amenazas a la vida humana que se suceden en situaciones cada vez más impensables</a:t>
            </a:r>
            <a:endParaRPr lang="es-MX" dirty="0"/>
          </a:p>
        </p:txBody>
      </p:sp>
    </p:spTree>
    <p:extLst>
      <p:ext uri="{BB962C8B-B14F-4D97-AF65-F5344CB8AC3E}">
        <p14:creationId xmlns:p14="http://schemas.microsoft.com/office/powerpoint/2010/main" val="449098026"/>
      </p:ext>
    </p:extLst>
  </p:cSld>
  <p:clrMapOvr>
    <a:masterClrMapping/>
  </p:clrMapOvr>
  <p:transition advTm="1000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fontScale="90000"/>
          </a:bodyPr>
          <a:lstStyle/>
          <a:p>
            <a:r>
              <a:rPr lang="es-MX" dirty="0" smtClean="0"/>
              <a:t>Preocupaciones cada vez más frecuentes …</a:t>
            </a:r>
            <a:endParaRPr lang="es-MX" dirty="0"/>
          </a:p>
        </p:txBody>
      </p:sp>
      <p:sp>
        <p:nvSpPr>
          <p:cNvPr id="5" name="4 Marcador de contenido"/>
          <p:cNvSpPr>
            <a:spLocks noGrp="1"/>
          </p:cNvSpPr>
          <p:nvPr>
            <p:ph sz="half" idx="1"/>
          </p:nvPr>
        </p:nvSpPr>
        <p:spPr/>
        <p:txBody>
          <a:bodyPr>
            <a:normAutofit fontScale="92500" lnSpcReduction="10000"/>
          </a:bodyPr>
          <a:lstStyle/>
          <a:p>
            <a:r>
              <a:rPr lang="es-ES" i="1" dirty="0" smtClean="0"/>
              <a:t>La Seguridad Humana es un concepto que surge no de las doctas escrituras de los eruditos ,</a:t>
            </a:r>
            <a:br>
              <a:rPr lang="es-ES" i="1" dirty="0" smtClean="0"/>
            </a:br>
            <a:r>
              <a:rPr lang="es-ES" i="1" dirty="0" smtClean="0"/>
              <a:t>sino de las diarias preocupaciones del pueblo.</a:t>
            </a:r>
            <a:r>
              <a:rPr lang="es-ES" b="1" i="1" dirty="0" smtClean="0"/>
              <a:t> </a:t>
            </a:r>
            <a:r>
              <a:rPr lang="es-ES" b="1" i="1" dirty="0" err="1" smtClean="0"/>
              <a:t>Mahbub</a:t>
            </a:r>
            <a:r>
              <a:rPr lang="es-ES" b="1" i="1" dirty="0" smtClean="0"/>
              <a:t> </a:t>
            </a:r>
            <a:r>
              <a:rPr lang="es-ES" b="1" i="1" dirty="0" err="1" smtClean="0"/>
              <a:t>ul</a:t>
            </a:r>
            <a:r>
              <a:rPr lang="es-ES" b="1" i="1" dirty="0" smtClean="0"/>
              <a:t> </a:t>
            </a:r>
            <a:r>
              <a:rPr lang="es-ES" b="1" i="1" dirty="0" err="1" smtClean="0"/>
              <a:t>Haq</a:t>
            </a:r>
            <a:r>
              <a:rPr lang="es-ES" b="1" i="1" dirty="0" smtClean="0"/>
              <a:t> (1998)</a:t>
            </a:r>
            <a:endParaRPr lang="es-MX" b="1" dirty="0" smtClean="0"/>
          </a:p>
          <a:p>
            <a:r>
              <a:rPr lang="es-ES" i="1" dirty="0" smtClean="0"/>
              <a:t/>
            </a:r>
            <a:br>
              <a:rPr lang="es-ES" i="1" dirty="0" smtClean="0"/>
            </a:br>
            <a:r>
              <a:rPr lang="es-ES" i="1" dirty="0" smtClean="0"/>
              <a:t>	</a:t>
            </a:r>
            <a:endParaRPr lang="es-MX" dirty="0"/>
          </a:p>
        </p:txBody>
      </p:sp>
      <p:pic>
        <p:nvPicPr>
          <p:cNvPr id="7" name="Picture 2" descr="5038_uHf7WfeuxT"/>
          <p:cNvPicPr>
            <a:picLocks noGrp="1" noChangeAspect="1" noChangeArrowheads="1"/>
          </p:cNvPicPr>
          <p:nvPr>
            <p:ph sz="half" idx="2"/>
          </p:nvPr>
        </p:nvPicPr>
        <p:blipFill>
          <a:blip r:embed="rId3" cstate="print"/>
          <a:srcRect/>
          <a:stretch>
            <a:fillRect/>
          </a:stretch>
        </p:blipFill>
        <p:spPr bwMode="auto">
          <a:xfrm>
            <a:off x="4427984" y="1484784"/>
            <a:ext cx="4258816" cy="3960440"/>
          </a:xfrm>
          <a:prstGeom prst="rect">
            <a:avLst/>
          </a:prstGeom>
          <a:noFill/>
        </p:spPr>
      </p:pic>
    </p:spTree>
    <p:extLst>
      <p:ext uri="{BB962C8B-B14F-4D97-AF65-F5344CB8AC3E}">
        <p14:creationId xmlns:p14="http://schemas.microsoft.com/office/powerpoint/2010/main" val="300930160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683568" y="2132856"/>
            <a:ext cx="7851648" cy="3196952"/>
          </a:xfrm>
        </p:spPr>
        <p:txBody>
          <a:bodyPr>
            <a:normAutofit fontScale="90000"/>
          </a:bodyPr>
          <a:lstStyle/>
          <a:p>
            <a:r>
              <a:rPr lang="es-MX" sz="3200" dirty="0" smtClean="0">
                <a:solidFill>
                  <a:schemeClr val="bg1">
                    <a:lumMod val="95000"/>
                  </a:schemeClr>
                </a:solidFill>
              </a:rPr>
              <a:t>El panorama actual nos enfrenta a retos nuevos y cada vez más difíciles. El futuro debe ser la construcción política de la esperanza colectiva.</a:t>
            </a:r>
            <a:br>
              <a:rPr lang="es-MX" sz="3200" dirty="0" smtClean="0">
                <a:solidFill>
                  <a:schemeClr val="bg1">
                    <a:lumMod val="95000"/>
                  </a:schemeClr>
                </a:solidFill>
              </a:rPr>
            </a:br>
            <a:r>
              <a:rPr lang="es-MX" sz="3200" dirty="0" smtClean="0">
                <a:solidFill>
                  <a:schemeClr val="bg1">
                    <a:lumMod val="95000"/>
                  </a:schemeClr>
                </a:solidFill>
              </a:rPr>
              <a:t/>
            </a:r>
            <a:br>
              <a:rPr lang="es-MX" sz="3200" dirty="0" smtClean="0">
                <a:solidFill>
                  <a:schemeClr val="bg1">
                    <a:lumMod val="95000"/>
                  </a:schemeClr>
                </a:solidFill>
              </a:rPr>
            </a:br>
            <a:r>
              <a:rPr lang="es-MX" sz="3200" dirty="0" smtClean="0">
                <a:solidFill>
                  <a:schemeClr val="bg1">
                    <a:lumMod val="95000"/>
                  </a:schemeClr>
                </a:solidFill>
              </a:rPr>
              <a:t>No es espera, es esperanza</a:t>
            </a:r>
            <a:r>
              <a:rPr lang="es-MX" sz="2400" dirty="0" smtClean="0">
                <a:solidFill>
                  <a:schemeClr val="bg1">
                    <a:lumMod val="95000"/>
                  </a:schemeClr>
                </a:solidFill>
              </a:rPr>
              <a:t>…</a:t>
            </a:r>
            <a:r>
              <a:rPr lang="es-MX" sz="2400" dirty="0" smtClean="0">
                <a:solidFill>
                  <a:schemeClr val="tx1"/>
                </a:solidFill>
              </a:rPr>
              <a:t> </a:t>
            </a:r>
            <a:endParaRPr lang="es-MX" sz="2400" dirty="0">
              <a:solidFill>
                <a:schemeClr val="tx1"/>
              </a:solidFill>
            </a:endParaRPr>
          </a:p>
        </p:txBody>
      </p:sp>
      <p:sp>
        <p:nvSpPr>
          <p:cNvPr id="5" name="4 Subtítulo"/>
          <p:cNvSpPr>
            <a:spLocks noGrp="1"/>
          </p:cNvSpPr>
          <p:nvPr>
            <p:ph type="subTitle" idx="1"/>
          </p:nvPr>
        </p:nvSpPr>
        <p:spPr/>
        <p:txBody>
          <a:bodyPr>
            <a:normAutofit/>
          </a:bodyPr>
          <a:lstStyle/>
          <a:p>
            <a:r>
              <a:rPr lang="es-MX" sz="2800" dirty="0" smtClean="0"/>
              <a:t> </a:t>
            </a:r>
            <a:br>
              <a:rPr lang="es-MX" sz="2800" dirty="0" smtClean="0"/>
            </a:br>
            <a:endParaRPr lang="es-MX" dirty="0"/>
          </a:p>
        </p:txBody>
      </p:sp>
    </p:spTree>
    <p:extLst>
      <p:ext uri="{BB962C8B-B14F-4D97-AF65-F5344CB8AC3E}">
        <p14:creationId xmlns:p14="http://schemas.microsoft.com/office/powerpoint/2010/main" val="40797536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Guerras de la globalización (moisés </a:t>
            </a:r>
            <a:r>
              <a:rPr lang="es-MX" dirty="0" err="1" smtClean="0"/>
              <a:t>Naim</a:t>
            </a:r>
            <a:r>
              <a:rPr lang="es-MX" dirty="0" smtClean="0"/>
              <a:t>)</a:t>
            </a:r>
            <a:endParaRPr lang="es-MX" dirty="0"/>
          </a:p>
        </p:txBody>
      </p:sp>
      <p:sp>
        <p:nvSpPr>
          <p:cNvPr id="3" name="2 Marcador de contenido"/>
          <p:cNvSpPr>
            <a:spLocks noGrp="1"/>
          </p:cNvSpPr>
          <p:nvPr>
            <p:ph idx="1"/>
          </p:nvPr>
        </p:nvSpPr>
        <p:spPr/>
        <p:txBody>
          <a:bodyPr/>
          <a:lstStyle/>
          <a:p>
            <a:r>
              <a:rPr lang="es-MX" dirty="0"/>
              <a:t>- la guerra contra las drogas; </a:t>
            </a:r>
          </a:p>
          <a:p>
            <a:r>
              <a:rPr lang="es-MX" dirty="0"/>
              <a:t>-la guerra contra el tráfico de personas;</a:t>
            </a:r>
          </a:p>
          <a:p>
            <a:r>
              <a:rPr lang="es-MX" dirty="0"/>
              <a:t>-la guerra contra el tráfico de armas; </a:t>
            </a:r>
          </a:p>
          <a:p>
            <a:r>
              <a:rPr lang="es-MX" dirty="0"/>
              <a:t>-la guerra contra el lavado de dinero y,</a:t>
            </a:r>
          </a:p>
          <a:p>
            <a:r>
              <a:rPr lang="es-MX" dirty="0"/>
              <a:t>- </a:t>
            </a:r>
            <a:r>
              <a:rPr lang="es-MX" dirty="0" smtClean="0"/>
              <a:t>la </a:t>
            </a:r>
            <a:r>
              <a:rPr lang="es-MX" dirty="0"/>
              <a:t>guerra por proteger la propiedad intelectual. </a:t>
            </a:r>
          </a:p>
          <a:p>
            <a:endParaRPr lang="es-MX" dirty="0"/>
          </a:p>
        </p:txBody>
      </p:sp>
    </p:spTree>
    <p:extLst>
      <p:ext uri="{BB962C8B-B14F-4D97-AF65-F5344CB8AC3E}">
        <p14:creationId xmlns:p14="http://schemas.microsoft.com/office/powerpoint/2010/main" val="20347733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COMPLEJIDAD E INCERTIDUMBRE EN LOS NUEVOS FENÓMENOS</a:t>
            </a:r>
            <a:endParaRPr lang="es-MX" dirty="0"/>
          </a:p>
        </p:txBody>
      </p:sp>
      <p:sp>
        <p:nvSpPr>
          <p:cNvPr id="3" name="2 Marcador de contenido"/>
          <p:cNvSpPr>
            <a:spLocks noGrp="1"/>
          </p:cNvSpPr>
          <p:nvPr>
            <p:ph idx="1"/>
          </p:nvPr>
        </p:nvSpPr>
        <p:spPr/>
        <p:txBody>
          <a:bodyPr/>
          <a:lstStyle/>
          <a:p>
            <a:r>
              <a:rPr lang="es-MX" dirty="0"/>
              <a:t>El crimen organizado ha generado toda una economía criminal donde sus tentáculos se entremezclan con la economía formal y la economía informal sin que se puedan definir las interrelaciones, entre todos sus límites borrosos no se pueden ver las separaciones, ni locales, ni internacionales. </a:t>
            </a:r>
          </a:p>
          <a:p>
            <a:endParaRPr lang="es-MX" dirty="0"/>
          </a:p>
        </p:txBody>
      </p:sp>
    </p:spTree>
    <p:extLst>
      <p:ext uri="{BB962C8B-B14F-4D97-AF65-F5344CB8AC3E}">
        <p14:creationId xmlns:p14="http://schemas.microsoft.com/office/powerpoint/2010/main" val="42195317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OPERACIONES CRIMINALES EN TODOS NIVELES</a:t>
            </a:r>
            <a:endParaRPr lang="es-MX" dirty="0"/>
          </a:p>
        </p:txBody>
      </p:sp>
      <p:sp>
        <p:nvSpPr>
          <p:cNvPr id="3" name="2 Marcador de contenido"/>
          <p:cNvSpPr>
            <a:spLocks noGrp="1"/>
          </p:cNvSpPr>
          <p:nvPr>
            <p:ph idx="1"/>
          </p:nvPr>
        </p:nvSpPr>
        <p:spPr/>
        <p:txBody>
          <a:bodyPr/>
          <a:lstStyle/>
          <a:p>
            <a:r>
              <a:rPr lang="es-MX" dirty="0"/>
              <a:t>El negocio de las drogas queda reducido al mínimo cuando el crimen organizado penetra los circuitos financieros y desde ahí es capaz de diluir los múltiples negocios y manejos financieros que se hacen a partir del lavado de dinero y de atractivos negocios con la piratería, los secuestros, las extorsiones y cobros “por derecho de piso”.</a:t>
            </a:r>
          </a:p>
          <a:p>
            <a:endParaRPr lang="es-MX" dirty="0"/>
          </a:p>
        </p:txBody>
      </p:sp>
    </p:spTree>
    <p:extLst>
      <p:ext uri="{BB962C8B-B14F-4D97-AF65-F5344CB8AC3E}">
        <p14:creationId xmlns:p14="http://schemas.microsoft.com/office/powerpoint/2010/main" val="34287305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HACIA LA SEGURIDAD INTEGRAL</a:t>
            </a:r>
            <a:endParaRPr lang="es-MX" dirty="0"/>
          </a:p>
        </p:txBody>
      </p:sp>
      <p:sp>
        <p:nvSpPr>
          <p:cNvPr id="3" name="2 Marcador de contenido"/>
          <p:cNvSpPr>
            <a:spLocks noGrp="1"/>
          </p:cNvSpPr>
          <p:nvPr>
            <p:ph idx="1"/>
          </p:nvPr>
        </p:nvSpPr>
        <p:spPr/>
        <p:txBody>
          <a:bodyPr>
            <a:normAutofit fontScale="77500" lnSpcReduction="20000"/>
          </a:bodyPr>
          <a:lstStyle/>
          <a:p>
            <a:r>
              <a:rPr lang="es-MX" dirty="0" smtClean="0"/>
              <a:t>Cuando pensamos en seguridad integral estamos reflexionando sobre diversos elementos que se han ido configurando a la luz de los cambios </a:t>
            </a:r>
            <a:r>
              <a:rPr lang="es-MX" dirty="0" err="1" smtClean="0"/>
              <a:t>caórticos</a:t>
            </a:r>
            <a:r>
              <a:rPr lang="es-MX" dirty="0" smtClean="0"/>
              <a:t> de la humanidad.</a:t>
            </a:r>
          </a:p>
          <a:p>
            <a:r>
              <a:rPr lang="es-MX" dirty="0" smtClean="0"/>
              <a:t>Seguridad nacional, seguridad interior y seguridad pública se reservaban al monopolio del Estado. </a:t>
            </a:r>
          </a:p>
          <a:p>
            <a:r>
              <a:rPr lang="es-MX" dirty="0" smtClean="0"/>
              <a:t>La concepción </a:t>
            </a:r>
            <a:r>
              <a:rPr lang="es-MX" dirty="0" err="1" smtClean="0"/>
              <a:t>estatocéntrica</a:t>
            </a:r>
            <a:r>
              <a:rPr lang="es-MX" dirty="0" smtClean="0"/>
              <a:t> se transformó en </a:t>
            </a:r>
            <a:r>
              <a:rPr lang="es-MX" dirty="0" err="1" smtClean="0"/>
              <a:t>humanocéntrica</a:t>
            </a:r>
            <a:r>
              <a:rPr lang="es-MX" dirty="0" smtClean="0"/>
              <a:t> cuando la necesidad de proteger la propia vida y la imposibilidad del gobierno para hacerlo comenzó a surgir de las diarias necesidades de la gente,</a:t>
            </a:r>
          </a:p>
          <a:p>
            <a:r>
              <a:rPr lang="es-MX" dirty="0" smtClean="0"/>
              <a:t>Luego se habló de seguridad ampliada cuando se tocaron problemas del desarrollo y se introdujo en la agenda de seguridad una lista de temas cruciales como la alimentación, el agua limpia, la salud, la educación y hasta las tecnologías. La </a:t>
            </a:r>
            <a:r>
              <a:rPr lang="es-MX" dirty="0" err="1" smtClean="0"/>
              <a:t>seguritización</a:t>
            </a:r>
            <a:r>
              <a:rPr lang="es-MX" dirty="0" smtClean="0"/>
              <a:t> de estos fenómenos llevó a nuevas necesidades.</a:t>
            </a:r>
          </a:p>
          <a:p>
            <a:r>
              <a:rPr lang="es-MX" dirty="0" smtClean="0"/>
              <a:t>Hoy ya tenemos que hablar de seguridad integral.</a:t>
            </a:r>
            <a:endParaRPr lang="es-MX" dirty="0"/>
          </a:p>
        </p:txBody>
      </p:sp>
    </p:spTree>
    <p:extLst>
      <p:ext uri="{BB962C8B-B14F-4D97-AF65-F5344CB8AC3E}">
        <p14:creationId xmlns:p14="http://schemas.microsoft.com/office/powerpoint/2010/main" val="24931305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SEGURIDAD INTEGRAL CARACTERÍSTICAS</a:t>
            </a:r>
            <a:endParaRPr lang="es-MX" dirty="0"/>
          </a:p>
        </p:txBody>
      </p:sp>
      <p:sp>
        <p:nvSpPr>
          <p:cNvPr id="3" name="2 Marcador de contenido"/>
          <p:cNvSpPr>
            <a:spLocks noGrp="1"/>
          </p:cNvSpPr>
          <p:nvPr>
            <p:ph idx="1"/>
          </p:nvPr>
        </p:nvSpPr>
        <p:spPr/>
        <p:txBody>
          <a:bodyPr/>
          <a:lstStyle/>
          <a:p>
            <a:r>
              <a:rPr lang="es-MX" dirty="0" smtClean="0"/>
              <a:t>La seguridad integral buscaría la sinergia entre lo correspondiente al </a:t>
            </a:r>
            <a:r>
              <a:rPr lang="es-MX" dirty="0" smtClean="0"/>
              <a:t>Estado </a:t>
            </a:r>
            <a:r>
              <a:rPr lang="es-MX" dirty="0" smtClean="0"/>
              <a:t>y lo que preocupa a la gente en el largo plazo.</a:t>
            </a:r>
          </a:p>
          <a:p>
            <a:r>
              <a:rPr lang="es-MX" dirty="0" smtClean="0"/>
              <a:t>La seguridad integral es prospectiva.</a:t>
            </a:r>
          </a:p>
          <a:p>
            <a:r>
              <a:rPr lang="es-MX" dirty="0" smtClean="0"/>
              <a:t>La seguridad integral es una nueva forma de actuar en el mundo</a:t>
            </a:r>
          </a:p>
          <a:p>
            <a:r>
              <a:rPr lang="es-MX" dirty="0" smtClean="0"/>
              <a:t>La seguridad integral recupera muchos elementos  de la seguridad </a:t>
            </a:r>
            <a:r>
              <a:rPr lang="es-MX" dirty="0" smtClean="0"/>
              <a:t>humana</a:t>
            </a:r>
          </a:p>
          <a:p>
            <a:r>
              <a:rPr lang="es-MX" dirty="0" smtClean="0"/>
              <a:t>La seguridad integral es previsión a largo plazo</a:t>
            </a:r>
            <a:endParaRPr lang="es-MX" dirty="0" smtClean="0"/>
          </a:p>
          <a:p>
            <a:endParaRPr lang="es-MX" dirty="0" smtClean="0"/>
          </a:p>
          <a:p>
            <a:pPr marL="0" indent="0">
              <a:buNone/>
            </a:pPr>
            <a:endParaRPr lang="es-MX" dirty="0"/>
          </a:p>
        </p:txBody>
      </p:sp>
    </p:spTree>
    <p:extLst>
      <p:ext uri="{BB962C8B-B14F-4D97-AF65-F5344CB8AC3E}">
        <p14:creationId xmlns:p14="http://schemas.microsoft.com/office/powerpoint/2010/main" val="281296226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Elementos clave para la seguridad integral</a:t>
            </a:r>
            <a:endParaRPr lang="es-MX" dirty="0"/>
          </a:p>
        </p:txBody>
      </p:sp>
      <p:sp>
        <p:nvSpPr>
          <p:cNvPr id="3" name="2 Marcador de contenido"/>
          <p:cNvSpPr>
            <a:spLocks noGrp="1"/>
          </p:cNvSpPr>
          <p:nvPr>
            <p:ph idx="1"/>
          </p:nvPr>
        </p:nvSpPr>
        <p:spPr/>
        <p:txBody>
          <a:bodyPr/>
          <a:lstStyle/>
          <a:p>
            <a:r>
              <a:rPr lang="es-MX" dirty="0"/>
              <a:t>Cohesión sociopolítica, </a:t>
            </a:r>
            <a:endParaRPr lang="es-MX" dirty="0" smtClean="0"/>
          </a:p>
          <a:p>
            <a:r>
              <a:rPr lang="es-MX" dirty="0" smtClean="0"/>
              <a:t>capacidad </a:t>
            </a:r>
            <a:r>
              <a:rPr lang="es-MX" dirty="0"/>
              <a:t>política, </a:t>
            </a:r>
            <a:endParaRPr lang="es-MX" dirty="0" smtClean="0"/>
          </a:p>
          <a:p>
            <a:r>
              <a:rPr lang="es-MX" dirty="0" smtClean="0"/>
              <a:t>desarrollo </a:t>
            </a:r>
            <a:r>
              <a:rPr lang="es-MX" dirty="0"/>
              <a:t>socioeconómico, </a:t>
            </a:r>
            <a:endParaRPr lang="es-MX" dirty="0" smtClean="0"/>
          </a:p>
          <a:p>
            <a:r>
              <a:rPr lang="es-MX" dirty="0" smtClean="0"/>
              <a:t>seguridad </a:t>
            </a:r>
            <a:r>
              <a:rPr lang="es-MX" dirty="0"/>
              <a:t>física y emocional, </a:t>
            </a:r>
            <a:endParaRPr lang="es-MX" dirty="0" smtClean="0"/>
          </a:p>
          <a:p>
            <a:r>
              <a:rPr lang="es-MX" dirty="0" smtClean="0"/>
              <a:t>capacidad </a:t>
            </a:r>
            <a:r>
              <a:rPr lang="es-MX" dirty="0" err="1"/>
              <a:t>resiliente</a:t>
            </a:r>
            <a:r>
              <a:rPr lang="es-MX" dirty="0"/>
              <a:t> y </a:t>
            </a:r>
            <a:endParaRPr lang="es-MX" dirty="0" smtClean="0"/>
          </a:p>
          <a:p>
            <a:r>
              <a:rPr lang="es-MX" dirty="0" smtClean="0"/>
              <a:t>control </a:t>
            </a:r>
            <a:r>
              <a:rPr lang="es-MX" dirty="0"/>
              <a:t>territorial.</a:t>
            </a:r>
          </a:p>
          <a:p>
            <a:endParaRPr lang="es-MX" dirty="0"/>
          </a:p>
        </p:txBody>
      </p:sp>
    </p:spTree>
    <p:extLst>
      <p:ext uri="{BB962C8B-B14F-4D97-AF65-F5344CB8AC3E}">
        <p14:creationId xmlns:p14="http://schemas.microsoft.com/office/powerpoint/2010/main" val="55513782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r>
              <a:rPr lang="es-MX" dirty="0" smtClean="0"/>
              <a:t>Conectar el presente con el futuro.</a:t>
            </a:r>
            <a:endParaRPr lang="es-MX" dirty="0"/>
          </a:p>
        </p:txBody>
      </p:sp>
      <p:sp>
        <p:nvSpPr>
          <p:cNvPr id="2" name="1 Marcador de contenido"/>
          <p:cNvSpPr>
            <a:spLocks noGrp="1"/>
          </p:cNvSpPr>
          <p:nvPr>
            <p:ph idx="1"/>
          </p:nvPr>
        </p:nvSpPr>
        <p:spPr/>
        <p:txBody>
          <a:bodyPr>
            <a:normAutofit/>
          </a:bodyPr>
          <a:lstStyle/>
          <a:p>
            <a:r>
              <a:rPr lang="es-MX" dirty="0" smtClean="0"/>
              <a:t>Daniel </a:t>
            </a:r>
            <a:r>
              <a:rPr lang="es-MX" dirty="0" err="1" smtClean="0"/>
              <a:t>Innerarity</a:t>
            </a:r>
            <a:r>
              <a:rPr lang="es-MX" dirty="0" smtClean="0"/>
              <a:t> (</a:t>
            </a:r>
            <a:r>
              <a:rPr lang="es-MX" i="1" dirty="0" smtClean="0"/>
              <a:t>Los enemigos del futuro</a:t>
            </a:r>
            <a:r>
              <a:rPr lang="es-MX" dirty="0" smtClean="0"/>
              <a:t>), comenta que el futuro debe ganar peso político e insertarse de nuevo en la agenda de las sociedades democráticas. No se puede desconectar el presente del futuro.</a:t>
            </a:r>
          </a:p>
          <a:p>
            <a:r>
              <a:rPr lang="es-MX" dirty="0" smtClean="0"/>
              <a:t>El futuro se ve afectado por las decisiones y omisiones del presente. Tomar el futuro en serio, exige introducir el largo plazo en las consideraciones estratégicas y en las decisiones políticas.</a:t>
            </a:r>
          </a:p>
          <a:p>
            <a:endParaRPr lang="es-MX" dirty="0"/>
          </a:p>
        </p:txBody>
      </p:sp>
    </p:spTree>
    <p:extLst>
      <p:ext uri="{BB962C8B-B14F-4D97-AF65-F5344CB8AC3E}">
        <p14:creationId xmlns:p14="http://schemas.microsoft.com/office/powerpoint/2010/main" val="259626997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dirty="0" smtClean="0"/>
              <a:t>De la visión a la acción</a:t>
            </a:r>
            <a:endParaRPr lang="es-MX" dirty="0"/>
          </a:p>
        </p:txBody>
      </p:sp>
      <p:sp>
        <p:nvSpPr>
          <p:cNvPr id="2" name="1 Marcador de contenido"/>
          <p:cNvSpPr>
            <a:spLocks noGrp="1"/>
          </p:cNvSpPr>
          <p:nvPr>
            <p:ph idx="1"/>
          </p:nvPr>
        </p:nvSpPr>
        <p:spPr/>
        <p:txBody>
          <a:bodyPr>
            <a:normAutofit/>
          </a:bodyPr>
          <a:lstStyle/>
          <a:p>
            <a:r>
              <a:rPr lang="es-MX" dirty="0" smtClean="0"/>
              <a:t>Un momento presente donde todos los escenarios futuros son posibles nos obliga a penetrar en la incertidumbre y a entender cada vez con nuevos y multiplicados instrumentos metodológicos todo aquello que está pasando. Debemos pasar de la visión a la acción. Ahora deben estar definidas y más claras que nunca las funciones que cada uno de los actores del mercado, Estado y sociedad debemos </a:t>
            </a:r>
            <a:r>
              <a:rPr lang="es-MX" dirty="0" smtClean="0"/>
              <a:t>tener en cuanto a seguridad se refiere. </a:t>
            </a:r>
            <a:endParaRPr lang="es-MX" dirty="0" smtClean="0"/>
          </a:p>
          <a:p>
            <a:endParaRPr lang="es-MX" dirty="0"/>
          </a:p>
        </p:txBody>
      </p:sp>
    </p:spTree>
    <p:extLst>
      <p:ext uri="{BB962C8B-B14F-4D97-AF65-F5344CB8AC3E}">
        <p14:creationId xmlns:p14="http://schemas.microsoft.com/office/powerpoint/2010/main" val="3753685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fontScale="90000"/>
          </a:bodyPr>
          <a:lstStyle/>
          <a:p>
            <a:r>
              <a:rPr lang="es-MX" dirty="0" smtClean="0"/>
              <a:t>Prospectiva como inserción en el futuro.</a:t>
            </a:r>
            <a:endParaRPr lang="es-MX" dirty="0"/>
          </a:p>
        </p:txBody>
      </p:sp>
      <p:sp>
        <p:nvSpPr>
          <p:cNvPr id="6" name="5 Marcador de contenido"/>
          <p:cNvSpPr>
            <a:spLocks noGrp="1"/>
          </p:cNvSpPr>
          <p:nvPr>
            <p:ph idx="1"/>
          </p:nvPr>
        </p:nvSpPr>
        <p:spPr/>
        <p:txBody>
          <a:bodyPr>
            <a:normAutofit/>
          </a:bodyPr>
          <a:lstStyle/>
          <a:p>
            <a:r>
              <a:rPr lang="es-MX" dirty="0" smtClean="0"/>
              <a:t>Penetrar en la incertidumbre y gestionarla para identificar los escenarios posibles, los que pueden ser imposibilidades y buscar los deseables y probables es el esfuerzo de transformar la fatalidad en la responsabilidad que tenemos para el futuro y con las generaciones venideras, aún aquellas que no han nacido.</a:t>
            </a:r>
          </a:p>
        </p:txBody>
      </p:sp>
    </p:spTree>
    <p:extLst>
      <p:ext uri="{BB962C8B-B14F-4D97-AF65-F5344CB8AC3E}">
        <p14:creationId xmlns:p14="http://schemas.microsoft.com/office/powerpoint/2010/main" val="46228391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32656"/>
            <a:ext cx="8229600" cy="1224136"/>
          </a:xfrm>
        </p:spPr>
        <p:txBody>
          <a:bodyPr>
            <a:normAutofit fontScale="90000"/>
          </a:bodyPr>
          <a:lstStyle/>
          <a:p>
            <a:pPr algn="ctr"/>
            <a:r>
              <a:rPr lang="es-MX" dirty="0" smtClean="0"/>
              <a:t/>
            </a:r>
            <a:br>
              <a:rPr lang="es-MX" dirty="0" smtClean="0"/>
            </a:br>
            <a:r>
              <a:rPr lang="es-MX" sz="3600" dirty="0" smtClean="0">
                <a:solidFill>
                  <a:schemeClr val="tx1"/>
                </a:solidFill>
              </a:rPr>
              <a:t>ESCENARIOS POSIBLES, IMPOSIBLES, </a:t>
            </a:r>
            <a:br>
              <a:rPr lang="es-MX" sz="3600" dirty="0" smtClean="0">
                <a:solidFill>
                  <a:schemeClr val="tx1"/>
                </a:solidFill>
              </a:rPr>
            </a:br>
            <a:r>
              <a:rPr lang="es-MX" sz="3600" dirty="0" smtClean="0">
                <a:solidFill>
                  <a:schemeClr val="tx1"/>
                </a:solidFill>
              </a:rPr>
              <a:t>DESEABLES Y PROBABLES</a:t>
            </a:r>
            <a:endParaRPr lang="es-MX" sz="3600" dirty="0">
              <a:solidFill>
                <a:schemeClr val="tx1"/>
              </a:solidFill>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974770691"/>
              </p:ext>
            </p:extLst>
          </p:nvPr>
        </p:nvGraphicFramePr>
        <p:xfrm>
          <a:off x="1000100" y="1643050"/>
          <a:ext cx="7772400" cy="43577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8721453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pPr algn="ctr"/>
            <a:r>
              <a:rPr lang="es-MX" dirty="0" smtClean="0">
                <a:solidFill>
                  <a:schemeClr val="tx1"/>
                </a:solidFill>
              </a:rPr>
              <a:t>PREGUNTAS QUE NOS MUEVEN AL FUTURO</a:t>
            </a:r>
            <a:endParaRPr lang="es-MX" dirty="0">
              <a:solidFill>
                <a:schemeClr val="tx1"/>
              </a:solidFill>
            </a:endParaRPr>
          </a:p>
        </p:txBody>
      </p:sp>
      <p:sp>
        <p:nvSpPr>
          <p:cNvPr id="2" name="1 Marcador de contenido"/>
          <p:cNvSpPr>
            <a:spLocks noGrp="1"/>
          </p:cNvSpPr>
          <p:nvPr>
            <p:ph idx="1"/>
          </p:nvPr>
        </p:nvSpPr>
        <p:spPr/>
        <p:txBody>
          <a:bodyPr/>
          <a:lstStyle/>
          <a:p>
            <a:endParaRPr lang="es-MX" dirty="0" smtClean="0"/>
          </a:p>
          <a:p>
            <a:endParaRPr lang="es-MX" dirty="0" smtClean="0"/>
          </a:p>
          <a:p>
            <a:r>
              <a:rPr lang="es-MX" dirty="0" smtClean="0"/>
              <a:t>¿QUÉ ESTÁ PASANDO?</a:t>
            </a:r>
          </a:p>
          <a:p>
            <a:endParaRPr lang="es-MX" dirty="0" smtClean="0"/>
          </a:p>
          <a:p>
            <a:r>
              <a:rPr lang="es-MX" dirty="0" smtClean="0"/>
              <a:t>¿QUÉ PODRÍA PASAR?</a:t>
            </a:r>
          </a:p>
          <a:p>
            <a:endParaRPr lang="es-MX" dirty="0" smtClean="0"/>
          </a:p>
          <a:p>
            <a:r>
              <a:rPr lang="es-MX" dirty="0" smtClean="0"/>
              <a:t>¿QUÉ VAMOS A HACER SI PASA?</a:t>
            </a:r>
            <a:endParaRPr lang="es-MX" dirty="0"/>
          </a:p>
        </p:txBody>
      </p:sp>
    </p:spTree>
    <p:extLst>
      <p:ext uri="{BB962C8B-B14F-4D97-AF65-F5344CB8AC3E}">
        <p14:creationId xmlns:p14="http://schemas.microsoft.com/office/powerpoint/2010/main" val="1214294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Nuevas guerras </a:t>
            </a:r>
            <a:br>
              <a:rPr lang="es-MX" dirty="0" smtClean="0"/>
            </a:br>
            <a:r>
              <a:rPr lang="es-MX" dirty="0" smtClean="0"/>
              <a:t>(marco Vinicio Guzmán</a:t>
            </a:r>
            <a:endParaRPr lang="es-MX" dirty="0"/>
          </a:p>
        </p:txBody>
      </p:sp>
      <p:sp>
        <p:nvSpPr>
          <p:cNvPr id="3" name="2 Marcador de contenido"/>
          <p:cNvSpPr>
            <a:spLocks noGrp="1"/>
          </p:cNvSpPr>
          <p:nvPr>
            <p:ph idx="1"/>
          </p:nvPr>
        </p:nvSpPr>
        <p:spPr/>
        <p:txBody>
          <a:bodyPr>
            <a:normAutofit fontScale="92500" lnSpcReduction="10000"/>
          </a:bodyPr>
          <a:lstStyle/>
          <a:p>
            <a:r>
              <a:rPr lang="es-MX" dirty="0"/>
              <a:t>Contra el tráfico de órganos; </a:t>
            </a:r>
          </a:p>
          <a:p>
            <a:r>
              <a:rPr lang="es-MX" dirty="0" smtClean="0"/>
              <a:t>Contra </a:t>
            </a:r>
            <a:r>
              <a:rPr lang="es-MX" dirty="0"/>
              <a:t>el tráfico de especies en vías de extinción (particularmente de áreas protegidas);</a:t>
            </a:r>
          </a:p>
          <a:p>
            <a:r>
              <a:rPr lang="es-MX" dirty="0" smtClean="0"/>
              <a:t> </a:t>
            </a:r>
            <a:r>
              <a:rPr lang="es-MX" dirty="0"/>
              <a:t>Contra el robo de obras del patrimonio histórico y cultural;</a:t>
            </a:r>
          </a:p>
          <a:p>
            <a:r>
              <a:rPr lang="es-MX" dirty="0" smtClean="0"/>
              <a:t>Contra </a:t>
            </a:r>
            <a:r>
              <a:rPr lang="es-MX" dirty="0"/>
              <a:t>el movimiento y la ubicación de desechos tóxicos en terceros países; </a:t>
            </a:r>
          </a:p>
          <a:p>
            <a:r>
              <a:rPr lang="es-MX" dirty="0" smtClean="0"/>
              <a:t>Contra </a:t>
            </a:r>
            <a:r>
              <a:rPr lang="es-MX" dirty="0"/>
              <a:t>el robo de vehículos, fenómeno que podría parecer banal en comparación con algunos de los fenómenos descritos pero que tiene una significación económica en verdad superlativa en regiones como la centroamericana o el Cono Sur</a:t>
            </a:r>
            <a:endParaRPr lang="es-MX" dirty="0"/>
          </a:p>
        </p:txBody>
      </p:sp>
    </p:spTree>
    <p:extLst>
      <p:ext uri="{BB962C8B-B14F-4D97-AF65-F5344CB8AC3E}">
        <p14:creationId xmlns:p14="http://schemas.microsoft.com/office/powerpoint/2010/main" val="286134476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3" name="42 Conector recto"/>
          <p:cNvCxnSpPr/>
          <p:nvPr/>
        </p:nvCxnSpPr>
        <p:spPr>
          <a:xfrm flipH="1" flipV="1">
            <a:off x="4824028" y="5661248"/>
            <a:ext cx="360040" cy="0"/>
          </a:xfrm>
          <a:prstGeom prst="line">
            <a:avLst/>
          </a:prstGeom>
          <a:ln w="31750">
            <a:gradFill>
              <a:gsLst>
                <a:gs pos="0">
                  <a:srgbClr val="DDEBCF"/>
                </a:gs>
                <a:gs pos="50000">
                  <a:srgbClr val="9CB86E"/>
                </a:gs>
                <a:gs pos="100000">
                  <a:srgbClr val="156B13"/>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42" name="41 Conector recto"/>
          <p:cNvCxnSpPr/>
          <p:nvPr/>
        </p:nvCxnSpPr>
        <p:spPr>
          <a:xfrm rot="5400000" flipH="1" flipV="1">
            <a:off x="1655676" y="3104964"/>
            <a:ext cx="360040" cy="0"/>
          </a:xfrm>
          <a:prstGeom prst="line">
            <a:avLst/>
          </a:prstGeom>
          <a:ln w="31750">
            <a:gradFill>
              <a:gsLst>
                <a:gs pos="0">
                  <a:srgbClr val="DDEBCF"/>
                </a:gs>
                <a:gs pos="50000">
                  <a:srgbClr val="9CB86E"/>
                </a:gs>
                <a:gs pos="100000">
                  <a:srgbClr val="156B13"/>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16" name="15 Conector recto"/>
          <p:cNvCxnSpPr/>
          <p:nvPr/>
        </p:nvCxnSpPr>
        <p:spPr>
          <a:xfrm rot="5400000" flipH="1" flipV="1">
            <a:off x="3563888" y="3933056"/>
            <a:ext cx="1152128" cy="1008112"/>
          </a:xfrm>
          <a:prstGeom prst="line">
            <a:avLst/>
          </a:prstGeom>
          <a:ln w="31750">
            <a:gradFill>
              <a:gsLst>
                <a:gs pos="0">
                  <a:srgbClr val="D6B19C"/>
                </a:gs>
                <a:gs pos="30000">
                  <a:srgbClr val="D49E6C"/>
                </a:gs>
                <a:gs pos="70000">
                  <a:srgbClr val="A65528"/>
                </a:gs>
                <a:gs pos="100000">
                  <a:srgbClr val="663012"/>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18" name="17 Conector recto"/>
          <p:cNvCxnSpPr>
            <a:endCxn id="8" idx="0"/>
          </p:cNvCxnSpPr>
          <p:nvPr/>
        </p:nvCxnSpPr>
        <p:spPr>
          <a:xfrm rot="16200000" flipH="1">
            <a:off x="5184068" y="3825044"/>
            <a:ext cx="1152128" cy="1080120"/>
          </a:xfrm>
          <a:prstGeom prst="line">
            <a:avLst/>
          </a:prstGeom>
          <a:ln w="31750">
            <a:gradFill>
              <a:gsLst>
                <a:gs pos="0">
                  <a:srgbClr val="D6B19C"/>
                </a:gs>
                <a:gs pos="30000">
                  <a:srgbClr val="D49E6C"/>
                </a:gs>
                <a:gs pos="70000">
                  <a:srgbClr val="A65528"/>
                </a:gs>
                <a:gs pos="100000">
                  <a:srgbClr val="663012"/>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12" name="11 Conector recto"/>
          <p:cNvCxnSpPr>
            <a:stCxn id="6" idx="6"/>
          </p:cNvCxnSpPr>
          <p:nvPr/>
        </p:nvCxnSpPr>
        <p:spPr>
          <a:xfrm flipV="1">
            <a:off x="2987824" y="3356992"/>
            <a:ext cx="1152128" cy="540060"/>
          </a:xfrm>
          <a:prstGeom prst="line">
            <a:avLst/>
          </a:prstGeom>
          <a:ln w="31750">
            <a:gradFill>
              <a:gsLst>
                <a:gs pos="0">
                  <a:srgbClr val="D6B19C"/>
                </a:gs>
                <a:gs pos="30000">
                  <a:srgbClr val="D49E6C"/>
                </a:gs>
                <a:gs pos="70000">
                  <a:srgbClr val="A65528"/>
                </a:gs>
                <a:gs pos="100000">
                  <a:srgbClr val="663012"/>
                </a:gs>
              </a:gsLst>
              <a:lin ang="5400000" scaled="0"/>
            </a:gradFill>
          </a:ln>
        </p:spPr>
        <p:style>
          <a:lnRef idx="1">
            <a:schemeClr val="accent1"/>
          </a:lnRef>
          <a:fillRef idx="0">
            <a:schemeClr val="accent1"/>
          </a:fillRef>
          <a:effectRef idx="0">
            <a:schemeClr val="accent1"/>
          </a:effectRef>
          <a:fontRef idx="minor">
            <a:schemeClr val="tx1"/>
          </a:fontRef>
        </p:style>
      </p:cxnSp>
      <p:sp>
        <p:nvSpPr>
          <p:cNvPr id="2" name="1 Conector"/>
          <p:cNvSpPr/>
          <p:nvPr/>
        </p:nvSpPr>
        <p:spPr>
          <a:xfrm>
            <a:off x="4067944" y="2564904"/>
            <a:ext cx="1584176" cy="1368152"/>
          </a:xfrm>
          <a:prstGeom prst="flowChartConnector">
            <a:avLst/>
          </a:prstGeom>
          <a:blipFill>
            <a:blip r:embed="rId3" cstate="print"/>
            <a:tile tx="0" ty="0" sx="100000" sy="100000" flip="none" algn="tl"/>
          </a:blip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ysClr val="windowText" lastClr="000000"/>
                </a:solidFill>
              </a:rPr>
              <a:t>De la VISIÓN a la</a:t>
            </a:r>
          </a:p>
          <a:p>
            <a:pPr algn="ctr"/>
            <a:r>
              <a:rPr lang="es-MX" b="1" dirty="0" smtClean="0">
                <a:solidFill>
                  <a:sysClr val="windowText" lastClr="000000"/>
                </a:solidFill>
              </a:rPr>
              <a:t>ACCIÓN</a:t>
            </a:r>
            <a:endParaRPr lang="en-US" b="1" dirty="0">
              <a:solidFill>
                <a:sysClr val="windowText" lastClr="000000"/>
              </a:solidFill>
            </a:endParaRPr>
          </a:p>
        </p:txBody>
      </p:sp>
      <p:sp>
        <p:nvSpPr>
          <p:cNvPr id="3" name="2 Elipse"/>
          <p:cNvSpPr/>
          <p:nvPr/>
        </p:nvSpPr>
        <p:spPr>
          <a:xfrm>
            <a:off x="6372200" y="1556792"/>
            <a:ext cx="2304256" cy="1368152"/>
          </a:xfrm>
          <a:prstGeom prst="ellipse">
            <a:avLst/>
          </a:prstGeom>
          <a:blipFill>
            <a:blip r:embed="rId3" cstate="print"/>
            <a:tile tx="0" ty="0" sx="100000" sy="100000" flip="none" algn="tl"/>
          </a:blip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solidFill>
                  <a:sysClr val="windowText" lastClr="000000"/>
                </a:solidFill>
              </a:rPr>
              <a:t>Adaptación</a:t>
            </a:r>
            <a:endParaRPr lang="en-US" sz="2000" dirty="0">
              <a:solidFill>
                <a:sysClr val="windowText" lastClr="000000"/>
              </a:solidFill>
            </a:endParaRPr>
          </a:p>
        </p:txBody>
      </p:sp>
      <p:sp>
        <p:nvSpPr>
          <p:cNvPr id="4" name="3 Elipse"/>
          <p:cNvSpPr/>
          <p:nvPr/>
        </p:nvSpPr>
        <p:spPr>
          <a:xfrm>
            <a:off x="611560" y="1628800"/>
            <a:ext cx="2304256" cy="1368152"/>
          </a:xfrm>
          <a:prstGeom prst="ellipse">
            <a:avLst/>
          </a:prstGeom>
          <a:blipFill>
            <a:blip r:embed="rId3" cstate="print"/>
            <a:tile tx="0" ty="0" sx="100000" sy="100000" flip="none" algn="tl"/>
          </a:blip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ysClr val="windowText" lastClr="000000"/>
                </a:solidFill>
              </a:rPr>
              <a:t>Aprendizaje</a:t>
            </a:r>
          </a:p>
          <a:p>
            <a:pPr algn="ctr"/>
            <a:r>
              <a:rPr lang="es-MX" dirty="0" smtClean="0">
                <a:solidFill>
                  <a:sysClr val="windowText" lastClr="000000"/>
                </a:solidFill>
              </a:rPr>
              <a:t>social</a:t>
            </a:r>
            <a:endParaRPr lang="en-US" dirty="0">
              <a:solidFill>
                <a:sysClr val="windowText" lastClr="000000"/>
              </a:solidFill>
            </a:endParaRPr>
          </a:p>
        </p:txBody>
      </p:sp>
      <p:sp>
        <p:nvSpPr>
          <p:cNvPr id="5" name="4 Título"/>
          <p:cNvSpPr>
            <a:spLocks noGrp="1"/>
          </p:cNvSpPr>
          <p:nvPr>
            <p:ph type="title"/>
          </p:nvPr>
        </p:nvSpPr>
        <p:spPr>
          <a:xfrm>
            <a:off x="457200" y="188640"/>
            <a:ext cx="8305800" cy="1080120"/>
          </a:xfrm>
        </p:spPr>
        <p:txBody>
          <a:bodyPr>
            <a:normAutofit/>
          </a:bodyPr>
          <a:lstStyle/>
          <a:p>
            <a:pPr algn="ctr"/>
            <a:r>
              <a:rPr lang="es-MX" sz="2800" dirty="0" smtClean="0">
                <a:solidFill>
                  <a:schemeClr val="tx1"/>
                </a:solidFill>
              </a:rPr>
              <a:t>FUNDAMENTOS PARA CONSTRUIR  </a:t>
            </a:r>
            <a:br>
              <a:rPr lang="es-MX" sz="2800" dirty="0" smtClean="0">
                <a:solidFill>
                  <a:schemeClr val="tx1"/>
                </a:solidFill>
              </a:rPr>
            </a:br>
            <a:r>
              <a:rPr lang="es-MX" sz="2800" dirty="0" smtClean="0">
                <a:solidFill>
                  <a:schemeClr val="tx1"/>
                </a:solidFill>
              </a:rPr>
              <a:t>LA </a:t>
            </a:r>
            <a:r>
              <a:rPr lang="es-MX" sz="2800" dirty="0" smtClean="0">
                <a:solidFill>
                  <a:schemeClr val="tx1"/>
                </a:solidFill>
              </a:rPr>
              <a:t>seguridad integral</a:t>
            </a:r>
            <a:endParaRPr lang="en-US" sz="2800" dirty="0">
              <a:solidFill>
                <a:schemeClr val="tx1"/>
              </a:solidFill>
            </a:endParaRPr>
          </a:p>
        </p:txBody>
      </p:sp>
      <p:sp>
        <p:nvSpPr>
          <p:cNvPr id="6" name="5 Elipse"/>
          <p:cNvSpPr/>
          <p:nvPr/>
        </p:nvSpPr>
        <p:spPr>
          <a:xfrm>
            <a:off x="683568" y="3212976"/>
            <a:ext cx="2304256" cy="1368152"/>
          </a:xfrm>
          <a:prstGeom prst="ellipse">
            <a:avLst/>
          </a:prstGeom>
          <a:blipFill>
            <a:blip r:embed="rId3" cstate="print"/>
            <a:tile tx="0" ty="0" sx="100000" sy="100000" flip="none" algn="tl"/>
          </a:blip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err="1" smtClean="0">
                <a:solidFill>
                  <a:sysClr val="windowText" lastClr="000000"/>
                </a:solidFill>
              </a:rPr>
              <a:t>Resiliencia</a:t>
            </a:r>
            <a:endParaRPr lang="en-US" sz="2000" dirty="0">
              <a:solidFill>
                <a:sysClr val="windowText" lastClr="000000"/>
              </a:solidFill>
            </a:endParaRPr>
          </a:p>
        </p:txBody>
      </p:sp>
      <p:sp>
        <p:nvSpPr>
          <p:cNvPr id="7" name="6 Elipse"/>
          <p:cNvSpPr/>
          <p:nvPr/>
        </p:nvSpPr>
        <p:spPr>
          <a:xfrm>
            <a:off x="6372200" y="3284984"/>
            <a:ext cx="2304256" cy="1368152"/>
          </a:xfrm>
          <a:prstGeom prst="ellipse">
            <a:avLst/>
          </a:prstGeom>
          <a:blipFill>
            <a:blip r:embed="rId3" cstate="print"/>
            <a:tile tx="0" ty="0" sx="100000" sy="100000" flip="none" algn="tl"/>
          </a:blip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solidFill>
                  <a:sysClr val="windowText" lastClr="000000"/>
                </a:solidFill>
              </a:rPr>
              <a:t>Mitigación</a:t>
            </a:r>
            <a:endParaRPr lang="en-US" sz="2000" dirty="0">
              <a:solidFill>
                <a:sysClr val="windowText" lastClr="000000"/>
              </a:solidFill>
            </a:endParaRPr>
          </a:p>
        </p:txBody>
      </p:sp>
      <p:sp>
        <p:nvSpPr>
          <p:cNvPr id="8" name="7 Elipse"/>
          <p:cNvSpPr/>
          <p:nvPr/>
        </p:nvSpPr>
        <p:spPr>
          <a:xfrm>
            <a:off x="5148064" y="4941168"/>
            <a:ext cx="2304256" cy="1368152"/>
          </a:xfrm>
          <a:prstGeom prst="ellipse">
            <a:avLst/>
          </a:prstGeom>
          <a:blipFill>
            <a:blip r:embed="rId3" cstate="print"/>
            <a:tile tx="0" ty="0" sx="100000" sy="100000" flip="none" algn="tl"/>
          </a:blip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smtClean="0">
                <a:solidFill>
                  <a:sysClr val="windowText" lastClr="000000"/>
                </a:solidFill>
              </a:rPr>
              <a:t>Cohesión</a:t>
            </a:r>
          </a:p>
          <a:p>
            <a:pPr algn="ctr"/>
            <a:r>
              <a:rPr lang="es-MX" sz="2400" dirty="0" smtClean="0">
                <a:solidFill>
                  <a:sysClr val="windowText" lastClr="000000"/>
                </a:solidFill>
              </a:rPr>
              <a:t>social</a:t>
            </a:r>
            <a:endParaRPr lang="en-US" sz="2400" dirty="0">
              <a:solidFill>
                <a:sysClr val="windowText" lastClr="000000"/>
              </a:solidFill>
            </a:endParaRPr>
          </a:p>
        </p:txBody>
      </p:sp>
      <p:sp>
        <p:nvSpPr>
          <p:cNvPr id="9" name="8 Elipse"/>
          <p:cNvSpPr/>
          <p:nvPr/>
        </p:nvSpPr>
        <p:spPr>
          <a:xfrm>
            <a:off x="2627784" y="5013176"/>
            <a:ext cx="2304256" cy="1368152"/>
          </a:xfrm>
          <a:prstGeom prst="ellipse">
            <a:avLst/>
          </a:prstGeom>
          <a:blipFill>
            <a:blip r:embed="rId3" cstate="print"/>
            <a:tile tx="0" ty="0" sx="100000" sy="100000" flip="none" algn="tl"/>
          </a:blip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solidFill>
                  <a:sysClr val="windowText" lastClr="000000"/>
                </a:solidFill>
              </a:rPr>
              <a:t>Seguridad humana</a:t>
            </a:r>
            <a:endParaRPr lang="en-US" sz="2000" dirty="0">
              <a:solidFill>
                <a:sysClr val="windowText" lastClr="000000"/>
              </a:solidFill>
            </a:endParaRPr>
          </a:p>
        </p:txBody>
      </p:sp>
      <p:cxnSp>
        <p:nvCxnSpPr>
          <p:cNvPr id="11" name="10 Conector recto"/>
          <p:cNvCxnSpPr/>
          <p:nvPr/>
        </p:nvCxnSpPr>
        <p:spPr>
          <a:xfrm flipV="1">
            <a:off x="5580112" y="2564904"/>
            <a:ext cx="864096" cy="360040"/>
          </a:xfrm>
          <a:prstGeom prst="line">
            <a:avLst/>
          </a:prstGeom>
          <a:ln w="31750">
            <a:gradFill>
              <a:gsLst>
                <a:gs pos="0">
                  <a:srgbClr val="D6B19C"/>
                </a:gs>
                <a:gs pos="30000">
                  <a:srgbClr val="D49E6C"/>
                </a:gs>
                <a:gs pos="70000">
                  <a:srgbClr val="A65528"/>
                </a:gs>
                <a:gs pos="100000">
                  <a:srgbClr val="663012"/>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13" name="12 Conector recto"/>
          <p:cNvCxnSpPr>
            <a:endCxn id="7" idx="2"/>
          </p:cNvCxnSpPr>
          <p:nvPr/>
        </p:nvCxnSpPr>
        <p:spPr>
          <a:xfrm>
            <a:off x="5580112" y="3501008"/>
            <a:ext cx="792088" cy="468052"/>
          </a:xfrm>
          <a:prstGeom prst="line">
            <a:avLst/>
          </a:prstGeom>
          <a:ln w="31750">
            <a:gradFill>
              <a:gsLst>
                <a:gs pos="0">
                  <a:srgbClr val="D6B19C"/>
                </a:gs>
                <a:gs pos="30000">
                  <a:srgbClr val="D49E6C"/>
                </a:gs>
                <a:gs pos="70000">
                  <a:srgbClr val="A65528"/>
                </a:gs>
                <a:gs pos="100000">
                  <a:srgbClr val="663012"/>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17" name="16 Conector recto"/>
          <p:cNvCxnSpPr>
            <a:stCxn id="4" idx="6"/>
            <a:endCxn id="2" idx="1"/>
          </p:cNvCxnSpPr>
          <p:nvPr/>
        </p:nvCxnSpPr>
        <p:spPr>
          <a:xfrm>
            <a:off x="2915816" y="2312876"/>
            <a:ext cx="1384125" cy="452389"/>
          </a:xfrm>
          <a:prstGeom prst="line">
            <a:avLst/>
          </a:prstGeom>
          <a:ln w="31750">
            <a:gradFill>
              <a:gsLst>
                <a:gs pos="0">
                  <a:srgbClr val="D6B19C"/>
                </a:gs>
                <a:gs pos="30000">
                  <a:srgbClr val="D49E6C"/>
                </a:gs>
                <a:gs pos="70000">
                  <a:srgbClr val="A65528"/>
                </a:gs>
                <a:gs pos="100000">
                  <a:srgbClr val="663012"/>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33" name="32 Conector recto"/>
          <p:cNvCxnSpPr/>
          <p:nvPr/>
        </p:nvCxnSpPr>
        <p:spPr>
          <a:xfrm>
            <a:off x="2771800" y="1988840"/>
            <a:ext cx="3672408" cy="0"/>
          </a:xfrm>
          <a:prstGeom prst="line">
            <a:avLst/>
          </a:prstGeom>
          <a:ln w="31750">
            <a:gradFill>
              <a:gsLst>
                <a:gs pos="0">
                  <a:srgbClr val="DDEBCF"/>
                </a:gs>
                <a:gs pos="50000">
                  <a:srgbClr val="9CB86E"/>
                </a:gs>
                <a:gs pos="100000">
                  <a:srgbClr val="156B13"/>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39" name="38 Conector recto"/>
          <p:cNvCxnSpPr>
            <a:stCxn id="7" idx="0"/>
            <a:endCxn id="3" idx="4"/>
          </p:cNvCxnSpPr>
          <p:nvPr/>
        </p:nvCxnSpPr>
        <p:spPr>
          <a:xfrm rot="5400000" flipH="1" flipV="1">
            <a:off x="7344308" y="3104964"/>
            <a:ext cx="360040" cy="0"/>
          </a:xfrm>
          <a:prstGeom prst="line">
            <a:avLst/>
          </a:prstGeom>
          <a:ln w="31750">
            <a:gradFill>
              <a:gsLst>
                <a:gs pos="0">
                  <a:srgbClr val="DDEBCF"/>
                </a:gs>
                <a:gs pos="50000">
                  <a:srgbClr val="9CB86E"/>
                </a:gs>
                <a:gs pos="100000">
                  <a:srgbClr val="156B13"/>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44" name="43 Conector recto"/>
          <p:cNvCxnSpPr>
            <a:endCxn id="6" idx="4"/>
          </p:cNvCxnSpPr>
          <p:nvPr/>
        </p:nvCxnSpPr>
        <p:spPr>
          <a:xfrm rot="10800000">
            <a:off x="1835696" y="4581128"/>
            <a:ext cx="936104" cy="792088"/>
          </a:xfrm>
          <a:prstGeom prst="line">
            <a:avLst/>
          </a:prstGeom>
          <a:ln w="31750">
            <a:gradFill>
              <a:gsLst>
                <a:gs pos="0">
                  <a:srgbClr val="DDEBCF"/>
                </a:gs>
                <a:gs pos="50000">
                  <a:srgbClr val="9CB86E"/>
                </a:gs>
                <a:gs pos="100000">
                  <a:srgbClr val="156B13"/>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48" name="47 Conector recto"/>
          <p:cNvCxnSpPr>
            <a:endCxn id="7" idx="4"/>
          </p:cNvCxnSpPr>
          <p:nvPr/>
        </p:nvCxnSpPr>
        <p:spPr>
          <a:xfrm rot="5400000" flipH="1" flipV="1">
            <a:off x="7092280" y="4797152"/>
            <a:ext cx="576064" cy="288032"/>
          </a:xfrm>
          <a:prstGeom prst="line">
            <a:avLst/>
          </a:prstGeom>
          <a:ln w="31750">
            <a:gradFill>
              <a:gsLst>
                <a:gs pos="0">
                  <a:srgbClr val="DDEBCF"/>
                </a:gs>
                <a:gs pos="50000">
                  <a:srgbClr val="9CB86E"/>
                </a:gs>
                <a:gs pos="100000">
                  <a:srgbClr val="156B13"/>
                </a:gs>
              </a:gsLst>
              <a:lin ang="5400000" scaled="0"/>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3525502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Autofit/>
          </a:bodyPr>
          <a:lstStyle/>
          <a:p>
            <a:r>
              <a:rPr lang="es-MX" sz="2400" dirty="0" smtClean="0">
                <a:solidFill>
                  <a:schemeClr val="tx1"/>
                </a:solidFill>
              </a:rPr>
              <a:t>ESTRATEGIA METODOLÓGICA: DE UNA SITUACIÓN INSATISFACTORIA (PRESENTE) A UNA DESEADA (FUTURA)</a:t>
            </a:r>
            <a:endParaRPr lang="es-MX" sz="2400" dirty="0">
              <a:solidFill>
                <a:schemeClr val="tx1"/>
              </a:solidFill>
            </a:endParaRPr>
          </a:p>
        </p:txBody>
      </p:sp>
      <p:sp>
        <p:nvSpPr>
          <p:cNvPr id="2" name="1 Marcador de contenido"/>
          <p:cNvSpPr>
            <a:spLocks noGrp="1"/>
          </p:cNvSpPr>
          <p:nvPr>
            <p:ph idx="1"/>
          </p:nvPr>
        </p:nvSpPr>
        <p:spPr/>
        <p:txBody>
          <a:bodyPr>
            <a:normAutofit fontScale="92500"/>
          </a:bodyPr>
          <a:lstStyle/>
          <a:p>
            <a:r>
              <a:rPr lang="es-MX" dirty="0" smtClean="0"/>
              <a:t>Identificación de tendencias</a:t>
            </a:r>
          </a:p>
          <a:p>
            <a:r>
              <a:rPr lang="es-MX" dirty="0" smtClean="0"/>
              <a:t>Generación de un sistema de inteligencia colectiva</a:t>
            </a:r>
          </a:p>
          <a:p>
            <a:r>
              <a:rPr lang="es-MX" dirty="0" smtClean="0"/>
              <a:t>Planeación/Mapa de ruta</a:t>
            </a:r>
          </a:p>
          <a:p>
            <a:r>
              <a:rPr lang="es-MX" dirty="0" smtClean="0"/>
              <a:t>Identificación de los involucrados</a:t>
            </a:r>
          </a:p>
          <a:p>
            <a:r>
              <a:rPr lang="es-MX" dirty="0" smtClean="0"/>
              <a:t>Problemas, objetivos, alternativas</a:t>
            </a:r>
          </a:p>
          <a:p>
            <a:r>
              <a:rPr lang="es-MX" dirty="0" smtClean="0"/>
              <a:t>Estrategia (ideas de transformación profunda, cuellos de botella, acciones concretas)</a:t>
            </a:r>
          </a:p>
          <a:p>
            <a:r>
              <a:rPr lang="es-MX" dirty="0" smtClean="0"/>
              <a:t>Acciones inmediatas</a:t>
            </a:r>
          </a:p>
          <a:p>
            <a:r>
              <a:rPr lang="es-MX" dirty="0" smtClean="0"/>
              <a:t>Sistema de evaluación y seguimiento</a:t>
            </a:r>
          </a:p>
          <a:p>
            <a:r>
              <a:rPr lang="es-MX" dirty="0" smtClean="0"/>
              <a:t>Sistema vigía</a:t>
            </a:r>
          </a:p>
          <a:p>
            <a:endParaRPr lang="es-MX" dirty="0" smtClean="0"/>
          </a:p>
          <a:p>
            <a:endParaRPr lang="es-MX" dirty="0" smtClean="0"/>
          </a:p>
          <a:p>
            <a:endParaRPr lang="es-MX" dirty="0"/>
          </a:p>
        </p:txBody>
      </p:sp>
    </p:spTree>
    <p:extLst>
      <p:ext uri="{BB962C8B-B14F-4D97-AF65-F5344CB8AC3E}">
        <p14:creationId xmlns:p14="http://schemas.microsoft.com/office/powerpoint/2010/main" val="401033910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251520" y="116632"/>
            <a:ext cx="8892480" cy="6624736"/>
            <a:chOff x="251520" y="116632"/>
            <a:chExt cx="8892480" cy="6624736"/>
          </a:xfrm>
        </p:grpSpPr>
        <p:sp>
          <p:nvSpPr>
            <p:cNvPr id="4" name="3 Rectángulo redondeado"/>
            <p:cNvSpPr/>
            <p:nvPr/>
          </p:nvSpPr>
          <p:spPr>
            <a:xfrm>
              <a:off x="2915816" y="116632"/>
              <a:ext cx="4032448" cy="648072"/>
            </a:xfrm>
            <a:prstGeom prst="roundRect">
              <a:avLst/>
            </a:prstGeom>
            <a:blipFill dpi="0" rotWithShape="1">
              <a:blip r:embed="rId3" cstate="print">
                <a:alphaModFix amt="76000"/>
              </a:blip>
              <a:srcRect/>
              <a:tile tx="0" ty="0" sx="100000" sy="100000" flip="none" algn="tl"/>
            </a:blip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latin typeface="Book Antiqua" pitchFamily="18" charset="0"/>
                </a:rPr>
                <a:t>ÁRBOL DE PROBLEMAS</a:t>
              </a:r>
              <a:endParaRPr lang="en-US" sz="2000" b="1" dirty="0">
                <a:latin typeface="Book Antiqua" pitchFamily="18" charset="0"/>
              </a:endParaRPr>
            </a:p>
          </p:txBody>
        </p:sp>
        <p:sp>
          <p:nvSpPr>
            <p:cNvPr id="5" name="4 Rectángulo redondeado"/>
            <p:cNvSpPr/>
            <p:nvPr/>
          </p:nvSpPr>
          <p:spPr>
            <a:xfrm>
              <a:off x="2915816" y="1844824"/>
              <a:ext cx="4032448" cy="648072"/>
            </a:xfrm>
            <a:prstGeom prst="roundRect">
              <a:avLst/>
            </a:prstGeom>
            <a:blipFill dpi="0" rotWithShape="1">
              <a:blip r:embed="rId3" cstate="print">
                <a:alphaModFix amt="76000"/>
              </a:blip>
              <a:srcRect/>
              <a:tile tx="0" ty="0" sx="100000" sy="100000" flip="none" algn="tl"/>
            </a:blip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latin typeface="Book Antiqua" pitchFamily="18" charset="0"/>
                </a:rPr>
                <a:t>ÁRBOL DE ALTERNATIVAS</a:t>
              </a:r>
              <a:endParaRPr lang="en-US" sz="2000" b="1" dirty="0">
                <a:latin typeface="Book Antiqua" pitchFamily="18" charset="0"/>
              </a:endParaRPr>
            </a:p>
          </p:txBody>
        </p:sp>
        <p:sp>
          <p:nvSpPr>
            <p:cNvPr id="6" name="5 Rectángulo redondeado"/>
            <p:cNvSpPr/>
            <p:nvPr/>
          </p:nvSpPr>
          <p:spPr>
            <a:xfrm>
              <a:off x="2915816" y="980728"/>
              <a:ext cx="4032448" cy="648072"/>
            </a:xfrm>
            <a:prstGeom prst="roundRect">
              <a:avLst/>
            </a:prstGeom>
            <a:blipFill dpi="0" rotWithShape="1">
              <a:blip r:embed="rId3" cstate="print">
                <a:alphaModFix amt="76000"/>
              </a:blip>
              <a:srcRect/>
              <a:tile tx="0" ty="0" sx="100000" sy="100000" flip="none" algn="tl"/>
            </a:blip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latin typeface="Book Antiqua" pitchFamily="18" charset="0"/>
                </a:rPr>
                <a:t>ÁRBOL DE OBJETIVOS</a:t>
              </a:r>
              <a:endParaRPr lang="en-US" sz="2000" b="1" dirty="0">
                <a:latin typeface="Book Antiqua" pitchFamily="18" charset="0"/>
              </a:endParaRPr>
            </a:p>
          </p:txBody>
        </p:sp>
        <p:sp>
          <p:nvSpPr>
            <p:cNvPr id="7" name="6 Rectángulo redondeado"/>
            <p:cNvSpPr/>
            <p:nvPr/>
          </p:nvSpPr>
          <p:spPr>
            <a:xfrm>
              <a:off x="3635896" y="3789040"/>
              <a:ext cx="2808312" cy="504056"/>
            </a:xfrm>
            <a:prstGeom prst="roundRect">
              <a:avLst/>
            </a:prstGeom>
            <a:blipFill dpi="0" rotWithShape="1">
              <a:blip r:embed="rId3" cstate="print">
                <a:alphaModFix amt="76000"/>
              </a:blip>
              <a:srcRect/>
              <a:tile tx="0" ty="0" sx="100000" sy="100000" flip="none" algn="tl"/>
            </a:blip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latin typeface="Book Antiqua" pitchFamily="18" charset="0"/>
                </a:rPr>
                <a:t>MAPA DE REDES</a:t>
              </a:r>
              <a:endParaRPr lang="en-US" sz="2000" b="1" dirty="0">
                <a:latin typeface="Book Antiqua" pitchFamily="18" charset="0"/>
              </a:endParaRPr>
            </a:p>
          </p:txBody>
        </p:sp>
        <p:sp>
          <p:nvSpPr>
            <p:cNvPr id="8" name="7 Rectángulo redondeado"/>
            <p:cNvSpPr/>
            <p:nvPr/>
          </p:nvSpPr>
          <p:spPr>
            <a:xfrm>
              <a:off x="1547664" y="2708920"/>
              <a:ext cx="6408712" cy="864096"/>
            </a:xfrm>
            <a:prstGeom prst="roundRect">
              <a:avLst/>
            </a:prstGeom>
            <a:blipFill dpi="0" rotWithShape="1">
              <a:blip r:embed="rId3" cstate="print">
                <a:alphaModFix amt="76000"/>
              </a:blip>
              <a:srcRect/>
              <a:tile tx="0" ty="0" sx="100000" sy="100000" flip="none" algn="tl"/>
            </a:blip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latin typeface="Book Antiqua" pitchFamily="18" charset="0"/>
              </a:endParaRPr>
            </a:p>
          </p:txBody>
        </p:sp>
        <p:sp>
          <p:nvSpPr>
            <p:cNvPr id="9" name="8 Rectángulo redondeado"/>
            <p:cNvSpPr/>
            <p:nvPr/>
          </p:nvSpPr>
          <p:spPr>
            <a:xfrm>
              <a:off x="3203848" y="5949280"/>
              <a:ext cx="4032448" cy="288032"/>
            </a:xfrm>
            <a:prstGeom prst="roundRect">
              <a:avLst/>
            </a:prstGeom>
            <a:blipFill dpi="0" rotWithShape="1">
              <a:blip r:embed="rId3" cstate="print">
                <a:alphaModFix amt="76000"/>
              </a:blip>
              <a:srcRect/>
              <a:tile tx="0" ty="0" sx="100000" sy="100000" flip="none" algn="tl"/>
            </a:blip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latin typeface="Book Antiqua" pitchFamily="18" charset="0"/>
                </a:rPr>
                <a:t>EVALUACIÓN  Y SEGUIMIENTO</a:t>
              </a:r>
              <a:endParaRPr lang="en-US" b="1" dirty="0">
                <a:latin typeface="Book Antiqua" pitchFamily="18" charset="0"/>
              </a:endParaRPr>
            </a:p>
          </p:txBody>
        </p:sp>
        <p:sp>
          <p:nvSpPr>
            <p:cNvPr id="10" name="9 CuadroTexto"/>
            <p:cNvSpPr txBox="1"/>
            <p:nvPr/>
          </p:nvSpPr>
          <p:spPr>
            <a:xfrm>
              <a:off x="3923928" y="4869160"/>
              <a:ext cx="2448272" cy="646331"/>
            </a:xfrm>
            <a:prstGeom prst="rect">
              <a:avLst/>
            </a:prstGeom>
            <a:noFill/>
          </p:spPr>
          <p:txBody>
            <a:bodyPr wrap="square" rtlCol="0">
              <a:spAutoFit/>
            </a:bodyPr>
            <a:lstStyle/>
            <a:p>
              <a:pPr algn="ctr"/>
              <a:r>
                <a:rPr lang="es-MX" dirty="0" smtClean="0">
                  <a:latin typeface="Book Antiqua" pitchFamily="18" charset="0"/>
                </a:rPr>
                <a:t>CUELLOS</a:t>
              </a:r>
            </a:p>
            <a:p>
              <a:pPr algn="ctr"/>
              <a:r>
                <a:rPr lang="es-MX" dirty="0" smtClean="0">
                  <a:latin typeface="Book Antiqua" pitchFamily="18" charset="0"/>
                </a:rPr>
                <a:t> DE BOTELLA</a:t>
              </a:r>
              <a:endParaRPr lang="en-US" dirty="0">
                <a:latin typeface="Book Antiqua" pitchFamily="18" charset="0"/>
              </a:endParaRPr>
            </a:p>
          </p:txBody>
        </p:sp>
        <p:sp>
          <p:nvSpPr>
            <p:cNvPr id="11" name="10 CuadroTexto"/>
            <p:cNvSpPr txBox="1"/>
            <p:nvPr/>
          </p:nvSpPr>
          <p:spPr>
            <a:xfrm>
              <a:off x="251520" y="5157192"/>
              <a:ext cx="3456384" cy="646331"/>
            </a:xfrm>
            <a:prstGeom prst="rect">
              <a:avLst/>
            </a:prstGeom>
            <a:noFill/>
          </p:spPr>
          <p:txBody>
            <a:bodyPr wrap="square" rtlCol="0">
              <a:spAutoFit/>
            </a:bodyPr>
            <a:lstStyle/>
            <a:p>
              <a:pPr algn="ctr"/>
              <a:r>
                <a:rPr lang="es-MX" dirty="0" smtClean="0">
                  <a:latin typeface="Book Antiqua" pitchFamily="18" charset="0"/>
                </a:rPr>
                <a:t>TRANSFORMACIÓN PROFUNDA</a:t>
              </a:r>
              <a:endParaRPr lang="en-US" dirty="0">
                <a:latin typeface="Book Antiqua" pitchFamily="18" charset="0"/>
              </a:endParaRPr>
            </a:p>
          </p:txBody>
        </p:sp>
        <p:sp>
          <p:nvSpPr>
            <p:cNvPr id="12" name="11 CuadroTexto"/>
            <p:cNvSpPr txBox="1"/>
            <p:nvPr/>
          </p:nvSpPr>
          <p:spPr>
            <a:xfrm>
              <a:off x="5687616" y="5085184"/>
              <a:ext cx="3456384" cy="646331"/>
            </a:xfrm>
            <a:prstGeom prst="rect">
              <a:avLst/>
            </a:prstGeom>
            <a:noFill/>
          </p:spPr>
          <p:txBody>
            <a:bodyPr wrap="square" rtlCol="0">
              <a:spAutoFit/>
            </a:bodyPr>
            <a:lstStyle/>
            <a:p>
              <a:pPr algn="ctr"/>
              <a:r>
                <a:rPr lang="es-MX" dirty="0" smtClean="0">
                  <a:latin typeface="Book Antiqua" pitchFamily="18" charset="0"/>
                </a:rPr>
                <a:t>ACCIONES </a:t>
              </a:r>
            </a:p>
            <a:p>
              <a:pPr algn="ctr"/>
              <a:r>
                <a:rPr lang="es-MX" dirty="0" smtClean="0">
                  <a:latin typeface="Book Antiqua" pitchFamily="18" charset="0"/>
                </a:rPr>
                <a:t>CONCRETAS</a:t>
              </a:r>
              <a:endParaRPr lang="en-US" dirty="0">
                <a:latin typeface="Book Antiqua" pitchFamily="18" charset="0"/>
              </a:endParaRPr>
            </a:p>
          </p:txBody>
        </p:sp>
        <p:sp>
          <p:nvSpPr>
            <p:cNvPr id="13" name="12 CuadroTexto"/>
            <p:cNvSpPr txBox="1"/>
            <p:nvPr/>
          </p:nvSpPr>
          <p:spPr>
            <a:xfrm>
              <a:off x="3347864" y="4437112"/>
              <a:ext cx="3456384" cy="369332"/>
            </a:xfrm>
            <a:prstGeom prst="rect">
              <a:avLst/>
            </a:prstGeom>
            <a:noFill/>
          </p:spPr>
          <p:txBody>
            <a:bodyPr wrap="square" rtlCol="0">
              <a:spAutoFit/>
            </a:bodyPr>
            <a:lstStyle/>
            <a:p>
              <a:pPr algn="ctr"/>
              <a:r>
                <a:rPr lang="es-MX" dirty="0" smtClean="0">
                  <a:latin typeface="Book Antiqua" pitchFamily="18" charset="0"/>
                </a:rPr>
                <a:t>ESTRATEGIAS</a:t>
              </a:r>
              <a:endParaRPr lang="en-US" dirty="0">
                <a:latin typeface="Book Antiqua" pitchFamily="18" charset="0"/>
              </a:endParaRPr>
            </a:p>
          </p:txBody>
        </p:sp>
        <p:sp>
          <p:nvSpPr>
            <p:cNvPr id="14" name="13 Rectángulo"/>
            <p:cNvSpPr/>
            <p:nvPr/>
          </p:nvSpPr>
          <p:spPr>
            <a:xfrm>
              <a:off x="1907704" y="2852936"/>
              <a:ext cx="1224136" cy="576064"/>
            </a:xfrm>
            <a:prstGeom prst="rect">
              <a:avLst/>
            </a:prstGeom>
            <a:blipFill>
              <a:blip r:embed="rId4" cstate="prin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bg1"/>
                  </a:solidFill>
                </a:rPr>
                <a:t>ACTORES</a:t>
              </a:r>
              <a:endParaRPr lang="en-US" b="1" dirty="0">
                <a:solidFill>
                  <a:schemeClr val="bg1"/>
                </a:solidFill>
              </a:endParaRPr>
            </a:p>
          </p:txBody>
        </p:sp>
        <p:sp>
          <p:nvSpPr>
            <p:cNvPr id="15" name="14 Rectángulo"/>
            <p:cNvSpPr/>
            <p:nvPr/>
          </p:nvSpPr>
          <p:spPr>
            <a:xfrm>
              <a:off x="3707904" y="2852936"/>
              <a:ext cx="1368152" cy="576064"/>
            </a:xfrm>
            <a:prstGeom prst="rect">
              <a:avLst/>
            </a:prstGeom>
            <a:blipFill>
              <a:blip r:embed="rId4" cstate="prin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bg1"/>
                  </a:solidFill>
                </a:rPr>
                <a:t>INFLUENCIA</a:t>
              </a:r>
              <a:endParaRPr lang="en-US" sz="1600" b="1" dirty="0">
                <a:solidFill>
                  <a:schemeClr val="bg1"/>
                </a:solidFill>
              </a:endParaRPr>
            </a:p>
          </p:txBody>
        </p:sp>
        <p:cxnSp>
          <p:nvCxnSpPr>
            <p:cNvPr id="18" name="17 Conector recto"/>
            <p:cNvCxnSpPr>
              <a:stCxn id="14" idx="3"/>
              <a:endCxn id="15" idx="1"/>
            </p:cNvCxnSpPr>
            <p:nvPr/>
          </p:nvCxnSpPr>
          <p:spPr>
            <a:xfrm>
              <a:off x="3131840" y="3140968"/>
              <a:ext cx="576064" cy="0"/>
            </a:xfrm>
            <a:prstGeom prst="line">
              <a:avLst/>
            </a:prstGeom>
            <a:ln/>
          </p:spPr>
          <p:style>
            <a:lnRef idx="3">
              <a:schemeClr val="accent6"/>
            </a:lnRef>
            <a:fillRef idx="0">
              <a:schemeClr val="accent6"/>
            </a:fillRef>
            <a:effectRef idx="2">
              <a:schemeClr val="accent6"/>
            </a:effectRef>
            <a:fontRef idx="minor">
              <a:schemeClr val="tx1"/>
            </a:fontRef>
          </p:style>
        </p:cxnSp>
        <p:sp>
          <p:nvSpPr>
            <p:cNvPr id="16" name="15 Rectángulo"/>
            <p:cNvSpPr/>
            <p:nvPr/>
          </p:nvSpPr>
          <p:spPr>
            <a:xfrm>
              <a:off x="5652120" y="2852936"/>
              <a:ext cx="1224136" cy="576064"/>
            </a:xfrm>
            <a:prstGeom prst="rect">
              <a:avLst/>
            </a:prstGeom>
            <a:blipFill>
              <a:blip r:embed="rId4" cstate="prin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bg1"/>
                  </a:solidFill>
                </a:rPr>
                <a:t>TIPOS DE</a:t>
              </a:r>
            </a:p>
            <a:p>
              <a:pPr algn="ctr"/>
              <a:r>
                <a:rPr lang="es-MX" sz="1600" b="1" dirty="0" smtClean="0">
                  <a:solidFill>
                    <a:schemeClr val="bg1"/>
                  </a:solidFill>
                </a:rPr>
                <a:t>VÍNCULOS</a:t>
              </a:r>
              <a:endParaRPr lang="en-US" sz="1600" b="1" dirty="0">
                <a:solidFill>
                  <a:schemeClr val="bg1"/>
                </a:solidFill>
              </a:endParaRPr>
            </a:p>
          </p:txBody>
        </p:sp>
        <p:cxnSp>
          <p:nvCxnSpPr>
            <p:cNvPr id="20" name="19 Conector recto"/>
            <p:cNvCxnSpPr/>
            <p:nvPr/>
          </p:nvCxnSpPr>
          <p:spPr>
            <a:xfrm>
              <a:off x="5076056" y="3140968"/>
              <a:ext cx="576064" cy="0"/>
            </a:xfrm>
            <a:prstGeom prst="line">
              <a:avLst/>
            </a:prstGeom>
            <a:ln/>
          </p:spPr>
          <p:style>
            <a:lnRef idx="3">
              <a:schemeClr val="accent6"/>
            </a:lnRef>
            <a:fillRef idx="0">
              <a:schemeClr val="accent6"/>
            </a:fillRef>
            <a:effectRef idx="2">
              <a:schemeClr val="accent6"/>
            </a:effectRef>
            <a:fontRef idx="minor">
              <a:schemeClr val="tx1"/>
            </a:fontRef>
          </p:style>
        </p:cxnSp>
        <p:sp>
          <p:nvSpPr>
            <p:cNvPr id="21" name="20 CuadroTexto"/>
            <p:cNvSpPr txBox="1"/>
            <p:nvPr/>
          </p:nvSpPr>
          <p:spPr>
            <a:xfrm>
              <a:off x="3347864" y="5517232"/>
              <a:ext cx="3456384" cy="369332"/>
            </a:xfrm>
            <a:prstGeom prst="rect">
              <a:avLst/>
            </a:prstGeom>
            <a:noFill/>
          </p:spPr>
          <p:txBody>
            <a:bodyPr wrap="square" rtlCol="0">
              <a:spAutoFit/>
            </a:bodyPr>
            <a:lstStyle/>
            <a:p>
              <a:pPr algn="ctr"/>
              <a:r>
                <a:rPr lang="es-MX" dirty="0" smtClean="0">
                  <a:latin typeface="Book Antiqua" pitchFamily="18" charset="0"/>
                </a:rPr>
                <a:t>ACCIONES INMEDIATAS</a:t>
              </a:r>
              <a:endParaRPr lang="en-US" dirty="0">
                <a:latin typeface="Book Antiqua" pitchFamily="18" charset="0"/>
              </a:endParaRPr>
            </a:p>
          </p:txBody>
        </p:sp>
        <p:sp>
          <p:nvSpPr>
            <p:cNvPr id="22" name="21 Rectángulo redondeado"/>
            <p:cNvSpPr/>
            <p:nvPr/>
          </p:nvSpPr>
          <p:spPr>
            <a:xfrm>
              <a:off x="3203848" y="6453336"/>
              <a:ext cx="4032448" cy="288032"/>
            </a:xfrm>
            <a:prstGeom prst="roundRect">
              <a:avLst/>
            </a:prstGeom>
            <a:blipFill dpi="0" rotWithShape="1">
              <a:blip r:embed="rId3" cstate="print">
                <a:alphaModFix amt="76000"/>
              </a:blip>
              <a:srcRect/>
              <a:tile tx="0" ty="0" sx="100000" sy="100000" flip="none" algn="tl"/>
            </a:blip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latin typeface="Book Antiqua" pitchFamily="18" charset="0"/>
                </a:rPr>
                <a:t>SISTEMA VIGÍA</a:t>
              </a:r>
              <a:endParaRPr lang="en-US" sz="2000" b="1" dirty="0">
                <a:latin typeface="Book Antiqua" pitchFamily="18" charset="0"/>
              </a:endParaRPr>
            </a:p>
          </p:txBody>
        </p:sp>
        <p:cxnSp>
          <p:nvCxnSpPr>
            <p:cNvPr id="24" name="23 Conector recto de flecha"/>
            <p:cNvCxnSpPr>
              <a:stCxn id="4" idx="2"/>
              <a:endCxn id="6" idx="0"/>
            </p:cNvCxnSpPr>
            <p:nvPr/>
          </p:nvCxnSpPr>
          <p:spPr>
            <a:xfrm rot="5400000">
              <a:off x="4824028" y="872716"/>
              <a:ext cx="216024" cy="1588"/>
            </a:xfrm>
            <a:prstGeom prst="straightConnector1">
              <a:avLst/>
            </a:prstGeom>
            <a:ln w="25400">
              <a:solidFill>
                <a:srgbClr val="803D06"/>
              </a:solidFill>
              <a:tailEnd type="arrow"/>
            </a:ln>
          </p:spPr>
          <p:style>
            <a:lnRef idx="1">
              <a:schemeClr val="accent1"/>
            </a:lnRef>
            <a:fillRef idx="0">
              <a:schemeClr val="accent1"/>
            </a:fillRef>
            <a:effectRef idx="0">
              <a:schemeClr val="accent1"/>
            </a:effectRef>
            <a:fontRef idx="minor">
              <a:schemeClr val="tx1"/>
            </a:fontRef>
          </p:style>
        </p:cxnSp>
        <p:cxnSp>
          <p:nvCxnSpPr>
            <p:cNvPr id="26" name="25 Conector recto de flecha"/>
            <p:cNvCxnSpPr/>
            <p:nvPr/>
          </p:nvCxnSpPr>
          <p:spPr>
            <a:xfrm rot="5400000">
              <a:off x="4824822" y="1736018"/>
              <a:ext cx="216024" cy="1588"/>
            </a:xfrm>
            <a:prstGeom prst="straightConnector1">
              <a:avLst/>
            </a:prstGeom>
            <a:ln w="25400">
              <a:solidFill>
                <a:srgbClr val="803D06"/>
              </a:solidFill>
              <a:tailEnd type="arrow"/>
            </a:ln>
          </p:spPr>
          <p:style>
            <a:lnRef idx="1">
              <a:schemeClr val="accent1"/>
            </a:lnRef>
            <a:fillRef idx="0">
              <a:schemeClr val="accent1"/>
            </a:fillRef>
            <a:effectRef idx="0">
              <a:schemeClr val="accent1"/>
            </a:effectRef>
            <a:fontRef idx="minor">
              <a:schemeClr val="tx1"/>
            </a:fontRef>
          </p:style>
        </p:cxnSp>
        <p:cxnSp>
          <p:nvCxnSpPr>
            <p:cNvPr id="27" name="26 Conector recto de flecha"/>
            <p:cNvCxnSpPr/>
            <p:nvPr/>
          </p:nvCxnSpPr>
          <p:spPr>
            <a:xfrm rot="5400000">
              <a:off x="4896830" y="2600114"/>
              <a:ext cx="216024" cy="1588"/>
            </a:xfrm>
            <a:prstGeom prst="straightConnector1">
              <a:avLst/>
            </a:prstGeom>
            <a:ln w="25400">
              <a:solidFill>
                <a:srgbClr val="803D06"/>
              </a:solidFill>
              <a:tailEnd type="arrow"/>
            </a:ln>
          </p:spPr>
          <p:style>
            <a:lnRef idx="1">
              <a:schemeClr val="accent1"/>
            </a:lnRef>
            <a:fillRef idx="0">
              <a:schemeClr val="accent1"/>
            </a:fillRef>
            <a:effectRef idx="0">
              <a:schemeClr val="accent1"/>
            </a:effectRef>
            <a:fontRef idx="minor">
              <a:schemeClr val="tx1"/>
            </a:fontRef>
          </p:style>
        </p:cxnSp>
        <p:cxnSp>
          <p:nvCxnSpPr>
            <p:cNvPr id="28" name="27 Conector recto de flecha"/>
            <p:cNvCxnSpPr/>
            <p:nvPr/>
          </p:nvCxnSpPr>
          <p:spPr>
            <a:xfrm rot="5400000">
              <a:off x="4968838" y="3680234"/>
              <a:ext cx="216024" cy="1588"/>
            </a:xfrm>
            <a:prstGeom prst="straightConnector1">
              <a:avLst/>
            </a:prstGeom>
            <a:ln w="25400">
              <a:solidFill>
                <a:srgbClr val="803D06"/>
              </a:solidFill>
              <a:tailEnd type="arrow"/>
            </a:ln>
          </p:spPr>
          <p:style>
            <a:lnRef idx="1">
              <a:schemeClr val="accent1"/>
            </a:lnRef>
            <a:fillRef idx="0">
              <a:schemeClr val="accent1"/>
            </a:fillRef>
            <a:effectRef idx="0">
              <a:schemeClr val="accent1"/>
            </a:effectRef>
            <a:fontRef idx="minor">
              <a:schemeClr val="tx1"/>
            </a:fontRef>
          </p:style>
        </p:cxnSp>
        <p:cxnSp>
          <p:nvCxnSpPr>
            <p:cNvPr id="29" name="28 Conector recto de flecha"/>
            <p:cNvCxnSpPr/>
            <p:nvPr/>
          </p:nvCxnSpPr>
          <p:spPr>
            <a:xfrm rot="5400000">
              <a:off x="4968838" y="4400314"/>
              <a:ext cx="216024" cy="1588"/>
            </a:xfrm>
            <a:prstGeom prst="straightConnector1">
              <a:avLst/>
            </a:prstGeom>
            <a:ln w="25400">
              <a:solidFill>
                <a:srgbClr val="803D06"/>
              </a:solidFill>
              <a:tailEnd type="arrow"/>
            </a:ln>
          </p:spPr>
          <p:style>
            <a:lnRef idx="1">
              <a:schemeClr val="accent1"/>
            </a:lnRef>
            <a:fillRef idx="0">
              <a:schemeClr val="accent1"/>
            </a:fillRef>
            <a:effectRef idx="0">
              <a:schemeClr val="accent1"/>
            </a:effectRef>
            <a:fontRef idx="minor">
              <a:schemeClr val="tx1"/>
            </a:fontRef>
          </p:style>
        </p:cxnSp>
        <p:cxnSp>
          <p:nvCxnSpPr>
            <p:cNvPr id="30" name="29 Conector recto de flecha"/>
            <p:cNvCxnSpPr/>
            <p:nvPr/>
          </p:nvCxnSpPr>
          <p:spPr>
            <a:xfrm rot="5400000">
              <a:off x="5040846" y="4832362"/>
              <a:ext cx="216024" cy="1588"/>
            </a:xfrm>
            <a:prstGeom prst="straightConnector1">
              <a:avLst/>
            </a:prstGeom>
            <a:ln w="25400">
              <a:solidFill>
                <a:srgbClr val="803D06"/>
              </a:solidFill>
              <a:tailEnd type="arrow"/>
            </a:ln>
          </p:spPr>
          <p:style>
            <a:lnRef idx="1">
              <a:schemeClr val="accent1"/>
            </a:lnRef>
            <a:fillRef idx="0">
              <a:schemeClr val="accent1"/>
            </a:fillRef>
            <a:effectRef idx="0">
              <a:schemeClr val="accent1"/>
            </a:effectRef>
            <a:fontRef idx="minor">
              <a:schemeClr val="tx1"/>
            </a:fontRef>
          </p:style>
        </p:cxnSp>
        <p:cxnSp>
          <p:nvCxnSpPr>
            <p:cNvPr id="31" name="30 Conector recto de flecha"/>
            <p:cNvCxnSpPr/>
            <p:nvPr/>
          </p:nvCxnSpPr>
          <p:spPr>
            <a:xfrm>
              <a:off x="6012160" y="4725144"/>
              <a:ext cx="1080120" cy="360040"/>
            </a:xfrm>
            <a:prstGeom prst="straightConnector1">
              <a:avLst/>
            </a:prstGeom>
            <a:ln w="25400">
              <a:solidFill>
                <a:srgbClr val="803D06"/>
              </a:solidFill>
              <a:tailEnd type="arrow"/>
            </a:ln>
          </p:spPr>
          <p:style>
            <a:lnRef idx="1">
              <a:schemeClr val="accent1"/>
            </a:lnRef>
            <a:fillRef idx="0">
              <a:schemeClr val="accent1"/>
            </a:fillRef>
            <a:effectRef idx="0">
              <a:schemeClr val="accent1"/>
            </a:effectRef>
            <a:fontRef idx="minor">
              <a:schemeClr val="tx1"/>
            </a:fontRef>
          </p:style>
        </p:cxnSp>
        <p:cxnSp>
          <p:nvCxnSpPr>
            <p:cNvPr id="34" name="33 Conector recto de flecha"/>
            <p:cNvCxnSpPr/>
            <p:nvPr/>
          </p:nvCxnSpPr>
          <p:spPr>
            <a:xfrm rot="10800000" flipV="1">
              <a:off x="2699792" y="4725144"/>
              <a:ext cx="1440160" cy="360040"/>
            </a:xfrm>
            <a:prstGeom prst="straightConnector1">
              <a:avLst/>
            </a:prstGeom>
            <a:ln w="25400">
              <a:solidFill>
                <a:srgbClr val="803D06"/>
              </a:solidFill>
              <a:tailEnd type="arrow"/>
            </a:ln>
          </p:spPr>
          <p:style>
            <a:lnRef idx="1">
              <a:schemeClr val="accent1"/>
            </a:lnRef>
            <a:fillRef idx="0">
              <a:schemeClr val="accent1"/>
            </a:fillRef>
            <a:effectRef idx="0">
              <a:schemeClr val="accent1"/>
            </a:effectRef>
            <a:fontRef idx="minor">
              <a:schemeClr val="tx1"/>
            </a:fontRef>
          </p:style>
        </p:cxnSp>
        <p:cxnSp>
          <p:nvCxnSpPr>
            <p:cNvPr id="39" name="38 Conector recto de flecha"/>
            <p:cNvCxnSpPr/>
            <p:nvPr/>
          </p:nvCxnSpPr>
          <p:spPr>
            <a:xfrm rot="5400000">
              <a:off x="5040846" y="6344530"/>
              <a:ext cx="216024" cy="1588"/>
            </a:xfrm>
            <a:prstGeom prst="straightConnector1">
              <a:avLst/>
            </a:prstGeom>
            <a:ln w="25400">
              <a:solidFill>
                <a:srgbClr val="803D06"/>
              </a:solidFill>
              <a:tailEnd type="arrow"/>
            </a:ln>
          </p:spPr>
          <p:style>
            <a:lnRef idx="1">
              <a:schemeClr val="accent1"/>
            </a:lnRef>
            <a:fillRef idx="0">
              <a:schemeClr val="accent1"/>
            </a:fillRef>
            <a:effectRef idx="0">
              <a:schemeClr val="accent1"/>
            </a:effectRef>
            <a:fontRef idx="minor">
              <a:schemeClr val="tx1"/>
            </a:fontRef>
          </p:style>
        </p:cxnSp>
        <p:cxnSp>
          <p:nvCxnSpPr>
            <p:cNvPr id="40" name="39 Conector recto de flecha"/>
            <p:cNvCxnSpPr/>
            <p:nvPr/>
          </p:nvCxnSpPr>
          <p:spPr>
            <a:xfrm rot="5400000">
              <a:off x="5040846" y="5480434"/>
              <a:ext cx="216024" cy="1588"/>
            </a:xfrm>
            <a:prstGeom prst="straightConnector1">
              <a:avLst/>
            </a:prstGeom>
            <a:ln w="25400">
              <a:solidFill>
                <a:srgbClr val="803D06"/>
              </a:solidFill>
              <a:tailEnd type="arrow"/>
            </a:ln>
          </p:spPr>
          <p:style>
            <a:lnRef idx="1">
              <a:schemeClr val="accent1"/>
            </a:lnRef>
            <a:fillRef idx="0">
              <a:schemeClr val="accent1"/>
            </a:fillRef>
            <a:effectRef idx="0">
              <a:schemeClr val="accent1"/>
            </a:effectRef>
            <a:fontRef idx="minor">
              <a:schemeClr val="tx1"/>
            </a:fontRef>
          </p:style>
        </p:cxnSp>
        <p:cxnSp>
          <p:nvCxnSpPr>
            <p:cNvPr id="42" name="41 Conector recto de flecha"/>
            <p:cNvCxnSpPr>
              <a:endCxn id="10" idx="2"/>
            </p:cNvCxnSpPr>
            <p:nvPr/>
          </p:nvCxnSpPr>
          <p:spPr>
            <a:xfrm rot="10800000" flipV="1">
              <a:off x="5148064" y="5373215"/>
              <a:ext cx="1512168" cy="142276"/>
            </a:xfrm>
            <a:prstGeom prst="straightConnector1">
              <a:avLst/>
            </a:prstGeom>
            <a:ln w="25400">
              <a:solidFill>
                <a:srgbClr val="803D06"/>
              </a:solidFill>
              <a:tailEnd type="none"/>
            </a:ln>
          </p:spPr>
          <p:style>
            <a:lnRef idx="1">
              <a:schemeClr val="accent1"/>
            </a:lnRef>
            <a:fillRef idx="0">
              <a:schemeClr val="accent1"/>
            </a:fillRef>
            <a:effectRef idx="0">
              <a:schemeClr val="accent1"/>
            </a:effectRef>
            <a:fontRef idx="minor">
              <a:schemeClr val="tx1"/>
            </a:fontRef>
          </p:style>
        </p:cxnSp>
        <p:cxnSp>
          <p:nvCxnSpPr>
            <p:cNvPr id="47" name="46 Conector recto de flecha"/>
            <p:cNvCxnSpPr>
              <a:stCxn id="10" idx="2"/>
            </p:cNvCxnSpPr>
            <p:nvPr/>
          </p:nvCxnSpPr>
          <p:spPr>
            <a:xfrm rot="5400000" flipH="1">
              <a:off x="4104818" y="4472246"/>
              <a:ext cx="142275" cy="1944216"/>
            </a:xfrm>
            <a:prstGeom prst="straightConnector1">
              <a:avLst/>
            </a:prstGeom>
            <a:ln w="25400">
              <a:solidFill>
                <a:srgbClr val="803D06"/>
              </a:solidFill>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07139915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r>
              <a:rPr lang="es-MX" sz="4000" dirty="0" smtClean="0"/>
              <a:t>Acción política para una prospectiva</a:t>
            </a:r>
            <a:endParaRPr lang="es-MX" sz="4000" dirty="0"/>
          </a:p>
        </p:txBody>
      </p:sp>
      <p:sp>
        <p:nvSpPr>
          <p:cNvPr id="2" name="1 Marcador de contenido"/>
          <p:cNvSpPr>
            <a:spLocks noGrp="1"/>
          </p:cNvSpPr>
          <p:nvPr>
            <p:ph idx="1"/>
          </p:nvPr>
        </p:nvSpPr>
        <p:spPr/>
        <p:txBody>
          <a:bodyPr>
            <a:normAutofit fontScale="92500"/>
          </a:bodyPr>
          <a:lstStyle/>
          <a:p>
            <a:r>
              <a:rPr lang="es-MX" dirty="0" smtClean="0"/>
              <a:t>A pesar que los gobiernos han entendido que los desastres tienen altísimos costos y que cuando algo ya es urgente, es demasiado tarde, persisten en no atender los asuntos prioritarios, y peor aún no se han ocupado de prepararnos física y </a:t>
            </a:r>
            <a:r>
              <a:rPr lang="es-MX" dirty="0" smtClean="0"/>
              <a:t>mentalmente (seguridad humana) </a:t>
            </a:r>
            <a:r>
              <a:rPr lang="es-MX" dirty="0" smtClean="0"/>
              <a:t>a pesar de que cotidianamente tenemos que enfrentar desastres o fenómenos perturbadores socio organizativos. De ahí que la propuesta sea generar un aprendizaje social hacia  una capacidad adaptativa, con mitigación, de carácter sustentable y donde la resiliencia sostenida sea  el punto clave.</a:t>
            </a:r>
          </a:p>
          <a:p>
            <a:endParaRPr lang="es-MX" dirty="0"/>
          </a:p>
        </p:txBody>
      </p:sp>
    </p:spTree>
    <p:extLst>
      <p:ext uri="{BB962C8B-B14F-4D97-AF65-F5344CB8AC3E}">
        <p14:creationId xmlns:p14="http://schemas.microsoft.com/office/powerpoint/2010/main" val="407055701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r>
              <a:rPr lang="es-MX" dirty="0" smtClean="0"/>
              <a:t>Urgente el aprendizaje social</a:t>
            </a:r>
            <a:endParaRPr lang="es-MX" dirty="0"/>
          </a:p>
        </p:txBody>
      </p:sp>
      <p:sp>
        <p:nvSpPr>
          <p:cNvPr id="4" name="3 Marcador de contenido"/>
          <p:cNvSpPr>
            <a:spLocks noGrp="1"/>
          </p:cNvSpPr>
          <p:nvPr>
            <p:ph idx="1"/>
          </p:nvPr>
        </p:nvSpPr>
        <p:spPr/>
        <p:txBody>
          <a:bodyPr>
            <a:normAutofit/>
          </a:bodyPr>
          <a:lstStyle/>
          <a:p>
            <a:r>
              <a:rPr lang="es-MX" dirty="0" smtClean="0"/>
              <a:t>Sin lugar a dudas tenemos enfrente un largo proceso de aprendizaje social que se dará más rápido en la medida en que la gente cobre conciencia de la necesidad urgente de poder enfrentar los fenómenos perturbadores con mayor información para su seguridad humana. Los procesos culturales aquí también son decisivos en tanto están imbricados en las profundas estructuras de formación de nuestros pueblos, nuestras tradiciones y nuestras costumbres.</a:t>
            </a:r>
          </a:p>
          <a:p>
            <a:endParaRPr lang="es-MX" dirty="0"/>
          </a:p>
        </p:txBody>
      </p:sp>
    </p:spTree>
    <p:extLst>
      <p:ext uri="{BB962C8B-B14F-4D97-AF65-F5344CB8AC3E}">
        <p14:creationId xmlns:p14="http://schemas.microsoft.com/office/powerpoint/2010/main" val="20854022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pPr algn="ctr"/>
            <a:r>
              <a:rPr lang="es-MX" dirty="0"/>
              <a:t> </a:t>
            </a:r>
            <a:r>
              <a:rPr lang="es-MX" sz="3100" dirty="0" smtClean="0">
                <a:solidFill>
                  <a:schemeClr val="tx1"/>
                </a:solidFill>
              </a:rPr>
              <a:t>LA COHESIÓN SOCIAL ELEMENTO CLAVE PARA UNA PROSPECTIVA HACIA EL DESARROLLO</a:t>
            </a:r>
            <a:endParaRPr lang="es-MX" sz="3100" dirty="0">
              <a:solidFill>
                <a:schemeClr val="tx1"/>
              </a:solidFill>
            </a:endParaRPr>
          </a:p>
        </p:txBody>
      </p:sp>
      <p:sp>
        <p:nvSpPr>
          <p:cNvPr id="2" name="1 Marcador de contenido"/>
          <p:cNvSpPr>
            <a:spLocks noGrp="1"/>
          </p:cNvSpPr>
          <p:nvPr>
            <p:ph idx="1"/>
          </p:nvPr>
        </p:nvSpPr>
        <p:spPr/>
        <p:txBody>
          <a:bodyPr>
            <a:normAutofit/>
          </a:bodyPr>
          <a:lstStyle/>
          <a:p>
            <a:r>
              <a:rPr lang="es-MX" dirty="0" smtClean="0"/>
              <a:t>Cohesión social es la promoción del diálogo, la negociación, la construcción de consensos, el establecimiento de pactos sociales.</a:t>
            </a:r>
          </a:p>
          <a:p>
            <a:r>
              <a:rPr lang="es-MX" dirty="0" smtClean="0"/>
              <a:t>Es el camino para la gobernanza, de ahí que todos los miembros de una comunidad deben tener acceso a un contexto específico y participativo, ser parte de la planeación y de los procesos de gobierno.</a:t>
            </a:r>
          </a:p>
          <a:p>
            <a:r>
              <a:rPr lang="es-MX" dirty="0" smtClean="0"/>
              <a:t>La cohesión social es un pre requisito para la</a:t>
            </a:r>
          </a:p>
          <a:p>
            <a:pPr>
              <a:buNone/>
            </a:pPr>
            <a:r>
              <a:rPr lang="es-MX" dirty="0" smtClean="0"/>
              <a:t>resiliencia y para evitar las desigualdades.</a:t>
            </a:r>
            <a:endParaRPr lang="es-MX" dirty="0"/>
          </a:p>
        </p:txBody>
      </p:sp>
    </p:spTree>
    <p:extLst>
      <p:ext uri="{BB962C8B-B14F-4D97-AF65-F5344CB8AC3E}">
        <p14:creationId xmlns:p14="http://schemas.microsoft.com/office/powerpoint/2010/main" val="424201447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r>
              <a:rPr lang="es-MX" dirty="0" smtClean="0">
                <a:solidFill>
                  <a:schemeClr val="tx1"/>
                </a:solidFill>
              </a:rPr>
              <a:t>La resiliencia en sistemas</a:t>
            </a:r>
            <a:br>
              <a:rPr lang="es-MX" dirty="0" smtClean="0">
                <a:solidFill>
                  <a:schemeClr val="tx1"/>
                </a:solidFill>
              </a:rPr>
            </a:br>
            <a:r>
              <a:rPr lang="es-MX" dirty="0" smtClean="0">
                <a:solidFill>
                  <a:schemeClr val="tx1"/>
                </a:solidFill>
              </a:rPr>
              <a:t> socio ecológicos</a:t>
            </a:r>
            <a:endParaRPr lang="es-MX" dirty="0">
              <a:solidFill>
                <a:schemeClr val="tx1"/>
              </a:solidFill>
            </a:endParaRPr>
          </a:p>
        </p:txBody>
      </p:sp>
      <p:sp>
        <p:nvSpPr>
          <p:cNvPr id="2" name="1 Marcador de contenido"/>
          <p:cNvSpPr>
            <a:spLocks noGrp="1"/>
          </p:cNvSpPr>
          <p:nvPr>
            <p:ph idx="1"/>
          </p:nvPr>
        </p:nvSpPr>
        <p:spPr/>
        <p:txBody>
          <a:bodyPr>
            <a:normAutofit/>
          </a:bodyPr>
          <a:lstStyle/>
          <a:p>
            <a:r>
              <a:rPr lang="es-MX" dirty="0" smtClean="0"/>
              <a:t>La resiliencia en los ecosistemas es la capacidad de tolerar perturbaciones sin colapsar hacia un estado cualitativamente diferente que se controla a partir de un conjunto de procesos distintos</a:t>
            </a:r>
          </a:p>
          <a:p>
            <a:r>
              <a:rPr lang="es-MX" dirty="0" smtClean="0"/>
              <a:t>La resiliencia en los sistemas sociales tiene, además de lo anterior, esto es, enfrentar una situación difícil, como condición es el salir exitoso. Además agregamos la capacidad que como humanos tenemos para anticipar y planear para el futuro.</a:t>
            </a:r>
            <a:endParaRPr lang="es-MX" dirty="0"/>
          </a:p>
        </p:txBody>
      </p:sp>
    </p:spTree>
    <p:extLst>
      <p:ext uri="{BB962C8B-B14F-4D97-AF65-F5344CB8AC3E}">
        <p14:creationId xmlns:p14="http://schemas.microsoft.com/office/powerpoint/2010/main" val="385968962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r>
              <a:rPr lang="es-MX" dirty="0" smtClean="0"/>
              <a:t>RESILIENCIA: clave del cambio</a:t>
            </a:r>
            <a:endParaRPr lang="es-MX" dirty="0"/>
          </a:p>
        </p:txBody>
      </p:sp>
      <p:sp>
        <p:nvSpPr>
          <p:cNvPr id="2" name="1 Marcador de contenido"/>
          <p:cNvSpPr>
            <a:spLocks noGrp="1"/>
          </p:cNvSpPr>
          <p:nvPr>
            <p:ph idx="1"/>
          </p:nvPr>
        </p:nvSpPr>
        <p:spPr/>
        <p:txBody>
          <a:bodyPr>
            <a:normAutofit/>
          </a:bodyPr>
          <a:lstStyle/>
          <a:p>
            <a:r>
              <a:rPr lang="es-MX" dirty="0" smtClean="0"/>
              <a:t>La resiliencia se ha vuelto una clave estratégica del cambio. Anteriormente se hablaba de resistencia, pero la resiliencia es un fenómeno activo donde se incrementa nuestra capacidad para movernos hacia adelante  sin detenernos para buscar las fallas o las culpas. Manejar la resiliencia requiere aprender a trabajar con elementos perturbadores (o </a:t>
            </a:r>
            <a:r>
              <a:rPr lang="es-MX" dirty="0" err="1" smtClean="0"/>
              <a:t>disruptores</a:t>
            </a:r>
            <a:r>
              <a:rPr lang="es-MX" dirty="0" smtClean="0"/>
              <a:t> de un sistema). Estos pueden ser ecológicos, económicos o sociales y se caracterizan por su frecuencia, duración, severidad y predictibilidad</a:t>
            </a:r>
            <a:endParaRPr lang="es-MX" dirty="0"/>
          </a:p>
        </p:txBody>
      </p:sp>
    </p:spTree>
    <p:extLst>
      <p:ext uri="{BB962C8B-B14F-4D97-AF65-F5344CB8AC3E}">
        <p14:creationId xmlns:p14="http://schemas.microsoft.com/office/powerpoint/2010/main" val="179548189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dirty="0" smtClean="0"/>
              <a:t>Nueva visión-acción</a:t>
            </a:r>
            <a:endParaRPr lang="es-MX" dirty="0"/>
          </a:p>
        </p:txBody>
      </p:sp>
      <p:sp>
        <p:nvSpPr>
          <p:cNvPr id="2" name="1 Marcador de contenido"/>
          <p:cNvSpPr>
            <a:spLocks noGrp="1"/>
          </p:cNvSpPr>
          <p:nvPr>
            <p:ph idx="1"/>
          </p:nvPr>
        </p:nvSpPr>
        <p:spPr/>
        <p:txBody>
          <a:bodyPr>
            <a:normAutofit fontScale="92500"/>
          </a:bodyPr>
          <a:lstStyle/>
          <a:p>
            <a:r>
              <a:rPr lang="es-MX" dirty="0" smtClean="0"/>
              <a:t>La nueva visión-acción ya no se resuelve en la hélice de actores : sociedad, mercado y Estado. Las nuevas problemáticas son visiones integradoras de varios problemas que se deben considerar de </a:t>
            </a:r>
            <a:r>
              <a:rPr lang="es-MX" i="1" dirty="0" smtClean="0"/>
              <a:t>manera transversal</a:t>
            </a:r>
            <a:r>
              <a:rPr lang="es-MX" dirty="0" smtClean="0"/>
              <a:t>.</a:t>
            </a:r>
          </a:p>
          <a:p>
            <a:r>
              <a:rPr lang="es-MX" dirty="0" smtClean="0"/>
              <a:t>Los </a:t>
            </a:r>
            <a:r>
              <a:rPr lang="es-MX" i="1" dirty="0" smtClean="0"/>
              <a:t>conceptos transversales </a:t>
            </a:r>
            <a:r>
              <a:rPr lang="es-MX" dirty="0" smtClean="0"/>
              <a:t>nos ayudan a ver la complejidad, con pensamientos sincrético, holístico y heurístico. Nos ayudan también, y esto es muy importante, a ver la realidad “fuera de las horas de oficina”. Lo cual permite en la acción ver nuestras capacidades reales y nuestras limitaciones para construir futuros.</a:t>
            </a:r>
            <a:endParaRPr lang="es-MX" dirty="0"/>
          </a:p>
        </p:txBody>
      </p:sp>
    </p:spTree>
    <p:extLst>
      <p:ext uri="{BB962C8B-B14F-4D97-AF65-F5344CB8AC3E}">
        <p14:creationId xmlns:p14="http://schemas.microsoft.com/office/powerpoint/2010/main" val="258257606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normAutofit fontScale="90000"/>
          </a:bodyPr>
          <a:lstStyle/>
          <a:p>
            <a:r>
              <a:rPr lang="es-ES" sz="3200" dirty="0"/>
              <a:t/>
            </a:r>
            <a:br>
              <a:rPr lang="es-ES" sz="3200" dirty="0"/>
            </a:br>
            <a:r>
              <a:rPr lang="en-US" sz="3200" dirty="0"/>
              <a:t>“We are called to be architects of the future, not its victims.” (</a:t>
            </a:r>
            <a:r>
              <a:rPr lang="en-US" sz="3200" dirty="0" err="1"/>
              <a:t>Estamos</a:t>
            </a:r>
            <a:r>
              <a:rPr lang="en-US" sz="3200" dirty="0"/>
              <a:t> </a:t>
            </a:r>
            <a:r>
              <a:rPr lang="en-US" sz="3200" dirty="0" err="1"/>
              <a:t>llamados</a:t>
            </a:r>
            <a:r>
              <a:rPr lang="en-US" sz="3200" dirty="0"/>
              <a:t> a </a:t>
            </a:r>
            <a:r>
              <a:rPr lang="en-US" sz="3200" dirty="0" err="1"/>
              <a:t>ser</a:t>
            </a:r>
            <a:r>
              <a:rPr lang="en-US" sz="3200" dirty="0"/>
              <a:t> </a:t>
            </a:r>
            <a:r>
              <a:rPr lang="en-US" sz="3200" dirty="0" err="1"/>
              <a:t>arquitectos</a:t>
            </a:r>
            <a:r>
              <a:rPr lang="en-US" sz="3200" dirty="0"/>
              <a:t> del </a:t>
            </a:r>
            <a:r>
              <a:rPr lang="en-US" sz="3200" dirty="0" err="1"/>
              <a:t>futuro</a:t>
            </a:r>
            <a:r>
              <a:rPr lang="en-US" sz="3200" dirty="0"/>
              <a:t>, no </a:t>
            </a:r>
            <a:r>
              <a:rPr lang="en-US" sz="3200" dirty="0" err="1"/>
              <a:t>sus</a:t>
            </a:r>
            <a:r>
              <a:rPr lang="en-US" sz="3200" dirty="0"/>
              <a:t> </a:t>
            </a:r>
            <a:r>
              <a:rPr lang="en-US" sz="3200" dirty="0" err="1"/>
              <a:t>víctimas</a:t>
            </a:r>
            <a:r>
              <a:rPr lang="en-US" sz="3200" dirty="0" smtClean="0"/>
              <a:t>.</a:t>
            </a:r>
            <a:endParaRPr lang="es-MX" sz="3100" dirty="0">
              <a:solidFill>
                <a:schemeClr val="tx1"/>
              </a:solidFill>
            </a:endParaRPr>
          </a:p>
        </p:txBody>
      </p:sp>
      <p:sp>
        <p:nvSpPr>
          <p:cNvPr id="8" name="7 Marcador de texto"/>
          <p:cNvSpPr>
            <a:spLocks noGrp="1"/>
          </p:cNvSpPr>
          <p:nvPr>
            <p:ph type="body" idx="1"/>
          </p:nvPr>
        </p:nvSpPr>
        <p:spPr/>
        <p:txBody>
          <a:bodyPr>
            <a:normAutofit/>
          </a:bodyPr>
          <a:lstStyle/>
          <a:p>
            <a:r>
              <a:rPr lang="en-US" sz="3600" dirty="0"/>
              <a:t>J. Buckminster Fuller :</a:t>
            </a:r>
            <a:endParaRPr lang="es-MX" sz="3600" dirty="0"/>
          </a:p>
        </p:txBody>
      </p:sp>
    </p:spTree>
    <p:extLst>
      <p:ext uri="{BB962C8B-B14F-4D97-AF65-F5344CB8AC3E}">
        <p14:creationId xmlns:p14="http://schemas.microsoft.com/office/powerpoint/2010/main" val="11607297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 PARTEAGUAS</a:t>
            </a:r>
            <a:endParaRPr lang="es-MX" dirty="0"/>
          </a:p>
        </p:txBody>
      </p:sp>
      <p:sp>
        <p:nvSpPr>
          <p:cNvPr id="3" name="2 Marcador de contenido"/>
          <p:cNvSpPr>
            <a:spLocks noGrp="1"/>
          </p:cNvSpPr>
          <p:nvPr>
            <p:ph idx="1"/>
          </p:nvPr>
        </p:nvSpPr>
        <p:spPr/>
        <p:txBody>
          <a:bodyPr/>
          <a:lstStyle/>
          <a:p>
            <a:r>
              <a:rPr lang="es-MX" dirty="0" smtClean="0"/>
              <a:t>El mundo había llevado sus conflictos locales y regionales con diferentes características y soluciones. Pero el 9/11 marcó definitivamente el viraje. Desde entonces la seguridad formó parte de la agenda global.</a:t>
            </a:r>
            <a:endParaRPr lang="es-MX" dirty="0"/>
          </a:p>
        </p:txBody>
      </p:sp>
    </p:spTree>
    <p:extLst>
      <p:ext uri="{BB962C8B-B14F-4D97-AF65-F5344CB8AC3E}">
        <p14:creationId xmlns:p14="http://schemas.microsoft.com/office/powerpoint/2010/main" val="27320375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ctrTitle"/>
          </p:nvPr>
        </p:nvSpPr>
        <p:spPr/>
        <p:txBody>
          <a:bodyPr>
            <a:normAutofit/>
          </a:bodyPr>
          <a:lstStyle/>
          <a:p>
            <a:pPr eaLnBrk="1" hangingPunct="1"/>
            <a:r>
              <a:rPr lang="es-MX" sz="3600" dirty="0" smtClean="0">
                <a:solidFill>
                  <a:schemeClr val="bg1"/>
                </a:solidFill>
              </a:rPr>
              <a:t>MUCHAS GRACIAS…</a:t>
            </a:r>
            <a:br>
              <a:rPr lang="es-MX" sz="3600" dirty="0" smtClean="0">
                <a:solidFill>
                  <a:schemeClr val="bg1"/>
                </a:solidFill>
              </a:rPr>
            </a:br>
            <a:r>
              <a:rPr lang="es-MX" sz="3600" dirty="0" smtClean="0">
                <a:solidFill>
                  <a:schemeClr val="bg1"/>
                </a:solidFill>
              </a:rPr>
              <a:t>Dra. Guillermina Baena Paz</a:t>
            </a:r>
            <a:endParaRPr lang="es-ES" sz="3600" dirty="0" smtClean="0">
              <a:solidFill>
                <a:schemeClr val="bg1"/>
              </a:solidFill>
            </a:endParaRPr>
          </a:p>
        </p:txBody>
      </p:sp>
      <p:sp>
        <p:nvSpPr>
          <p:cNvPr id="66563" name="Rectangle 3"/>
          <p:cNvSpPr>
            <a:spLocks noGrp="1" noChangeArrowheads="1"/>
          </p:cNvSpPr>
          <p:nvPr>
            <p:ph type="subTitle" idx="1"/>
          </p:nvPr>
        </p:nvSpPr>
        <p:spPr>
          <a:xfrm>
            <a:off x="1403648" y="3789040"/>
            <a:ext cx="6400800" cy="2808312"/>
          </a:xfrm>
          <a:noFill/>
        </p:spPr>
        <p:txBody>
          <a:bodyPr>
            <a:normAutofit fontScale="92500" lnSpcReduction="10000"/>
          </a:bodyPr>
          <a:lstStyle/>
          <a:p>
            <a:pPr>
              <a:lnSpc>
                <a:spcPct val="80000"/>
              </a:lnSpc>
            </a:pPr>
            <a:r>
              <a:rPr lang="es-MX" sz="1700" dirty="0" smtClean="0">
                <a:solidFill>
                  <a:srgbClr val="FFFF00"/>
                </a:solidFill>
              </a:rPr>
              <a:t>MIEMBRO DE LA EXECUTIVE BOARD DE LA WORLD FUTURES STUDIES FEDERATION</a:t>
            </a:r>
          </a:p>
          <a:p>
            <a:pPr>
              <a:lnSpc>
                <a:spcPct val="80000"/>
              </a:lnSpc>
            </a:pPr>
            <a:endParaRPr lang="es-MX" sz="1800" dirty="0" smtClean="0">
              <a:solidFill>
                <a:srgbClr val="FFFF00"/>
              </a:solidFill>
            </a:endParaRPr>
          </a:p>
          <a:p>
            <a:pPr>
              <a:lnSpc>
                <a:spcPct val="80000"/>
              </a:lnSpc>
            </a:pPr>
            <a:r>
              <a:rPr lang="es-MX" sz="1800" dirty="0" smtClean="0">
                <a:solidFill>
                  <a:srgbClr val="FFFF00"/>
                </a:solidFill>
              </a:rPr>
              <a:t>SECRETARIA GENERAL DE LA WORLD FUTURE STUDIES FEDERATION IBEROAMERICAN CHAPTER</a:t>
            </a:r>
          </a:p>
          <a:p>
            <a:pPr>
              <a:lnSpc>
                <a:spcPct val="80000"/>
              </a:lnSpc>
            </a:pPr>
            <a:endParaRPr lang="es-MX" sz="1800" dirty="0" smtClean="0">
              <a:solidFill>
                <a:srgbClr val="FFFF00"/>
              </a:solidFill>
            </a:endParaRPr>
          </a:p>
          <a:p>
            <a:pPr>
              <a:lnSpc>
                <a:spcPct val="80000"/>
              </a:lnSpc>
            </a:pPr>
            <a:r>
              <a:rPr lang="es-MX" sz="1800" dirty="0" smtClean="0">
                <a:solidFill>
                  <a:srgbClr val="FFFF00"/>
                </a:solidFill>
              </a:rPr>
              <a:t>SEMINARIO DE ESTUDIOS PROSPECTIVOS FCPS UNAM</a:t>
            </a:r>
          </a:p>
          <a:p>
            <a:pPr>
              <a:lnSpc>
                <a:spcPct val="80000"/>
              </a:lnSpc>
            </a:pPr>
            <a:endParaRPr lang="es-MX" sz="1800" dirty="0" smtClean="0">
              <a:solidFill>
                <a:srgbClr val="FFFF00"/>
              </a:solidFill>
            </a:endParaRPr>
          </a:p>
          <a:p>
            <a:pPr>
              <a:lnSpc>
                <a:spcPct val="80000"/>
              </a:lnSpc>
            </a:pPr>
            <a:endParaRPr lang="es-MX" sz="1800" dirty="0" smtClean="0">
              <a:solidFill>
                <a:srgbClr val="FFFF00"/>
              </a:solidFill>
            </a:endParaRPr>
          </a:p>
          <a:p>
            <a:pPr>
              <a:lnSpc>
                <a:spcPct val="80000"/>
              </a:lnSpc>
            </a:pPr>
            <a:endParaRPr lang="es-MX" sz="1800" dirty="0" smtClean="0">
              <a:solidFill>
                <a:srgbClr val="FFFF00"/>
              </a:solidFill>
            </a:endParaRPr>
          </a:p>
          <a:p>
            <a:pPr>
              <a:lnSpc>
                <a:spcPct val="80000"/>
              </a:lnSpc>
            </a:pPr>
            <a:r>
              <a:rPr lang="es-MX" sz="1800" dirty="0" smtClean="0">
                <a:solidFill>
                  <a:srgbClr val="FFFF00"/>
                </a:solidFill>
              </a:rPr>
              <a:t>drbaena@hotmail.com</a:t>
            </a:r>
            <a:endParaRPr lang="es-ES" sz="1800" dirty="0" smtClean="0">
              <a:solidFill>
                <a:srgbClr val="FFFF00"/>
              </a:solidFill>
            </a:endParaRPr>
          </a:p>
          <a:p>
            <a:pPr>
              <a:lnSpc>
                <a:spcPct val="80000"/>
              </a:lnSpc>
            </a:pPr>
            <a:endParaRPr lang="es-MX" sz="1800" dirty="0" smtClean="0">
              <a:solidFill>
                <a:schemeClr val="tx1"/>
              </a:solidFill>
            </a:endParaRPr>
          </a:p>
        </p:txBody>
      </p:sp>
    </p:spTree>
    <p:extLst>
      <p:ext uri="{BB962C8B-B14F-4D97-AF65-F5344CB8AC3E}">
        <p14:creationId xmlns:p14="http://schemas.microsoft.com/office/powerpoint/2010/main" val="30939121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r>
              <a:rPr lang="es-MX" dirty="0" smtClean="0"/>
              <a:t>De la seguridad personal a la seguridad regional y global.</a:t>
            </a:r>
            <a:endParaRPr lang="es-MX" dirty="0"/>
          </a:p>
        </p:txBody>
      </p:sp>
      <p:sp>
        <p:nvSpPr>
          <p:cNvPr id="2" name="1 Marcador de contenido"/>
          <p:cNvSpPr>
            <a:spLocks noGrp="1"/>
          </p:cNvSpPr>
          <p:nvPr>
            <p:ph idx="1"/>
          </p:nvPr>
        </p:nvSpPr>
        <p:spPr/>
        <p:txBody>
          <a:bodyPr>
            <a:normAutofit lnSpcReduction="10000"/>
          </a:bodyPr>
          <a:lstStyle/>
          <a:p>
            <a:r>
              <a:rPr lang="es-MX" dirty="0" smtClean="0"/>
              <a:t>En la sociedad del siglo XXI con una globalización que nos vuelve interdependientes, dice Bauman, sociedad </a:t>
            </a:r>
            <a:r>
              <a:rPr lang="es-MX" i="1" dirty="0" smtClean="0"/>
              <a:t>líquida,</a:t>
            </a:r>
            <a:r>
              <a:rPr lang="es-MX" dirty="0" smtClean="0"/>
              <a:t> es imposible obtener y menos garantizar la seguridad de un solo país o de un grupo de países, no al menos por sus propios recursos y prescindiendo de lo que acontece en el resto del mundo.</a:t>
            </a:r>
          </a:p>
          <a:p>
            <a:r>
              <a:rPr lang="es-MX" dirty="0" smtClean="0"/>
              <a:t>Nunca como ahora y a pesar de que no lo queramos, estamos unidos como países y como región y tenemos que pensar cual cerebro colectivo cómo enfrentar las catástrofes cotidianas y los wild </a:t>
            </a:r>
            <a:r>
              <a:rPr lang="es-MX" dirty="0" err="1" smtClean="0"/>
              <a:t>cards</a:t>
            </a:r>
            <a:r>
              <a:rPr lang="es-MX" dirty="0" smtClean="0"/>
              <a:t>.</a:t>
            </a:r>
            <a:endParaRPr lang="es-MX" dirty="0"/>
          </a:p>
        </p:txBody>
      </p:sp>
    </p:spTree>
    <p:extLst>
      <p:ext uri="{BB962C8B-B14F-4D97-AF65-F5344CB8AC3E}">
        <p14:creationId xmlns:p14="http://schemas.microsoft.com/office/powerpoint/2010/main" val="4942546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026"/>
          <p:cNvSpPr>
            <a:spLocks noGrp="1" noChangeArrowheads="1"/>
          </p:cNvSpPr>
          <p:nvPr>
            <p:ph type="title"/>
          </p:nvPr>
        </p:nvSpPr>
        <p:spPr/>
        <p:txBody>
          <a:bodyPr>
            <a:normAutofit fontScale="90000"/>
          </a:bodyPr>
          <a:lstStyle/>
          <a:p>
            <a:pPr algn="ctr"/>
            <a:r>
              <a:rPr lang="es-MX" dirty="0" smtClean="0"/>
              <a:t>ANTAGONISMOS CRÍTICOS </a:t>
            </a:r>
            <a:r>
              <a:rPr lang="es-MX" dirty="0"/>
              <a:t>DOMINANTES</a:t>
            </a:r>
            <a:endParaRPr lang="es-ES" dirty="0"/>
          </a:p>
        </p:txBody>
      </p:sp>
      <p:sp>
        <p:nvSpPr>
          <p:cNvPr id="29699" name="Rectangle 1027"/>
          <p:cNvSpPr>
            <a:spLocks noGrp="1" noChangeArrowheads="1"/>
          </p:cNvSpPr>
          <p:nvPr>
            <p:ph idx="1"/>
          </p:nvPr>
        </p:nvSpPr>
        <p:spPr/>
        <p:txBody>
          <a:bodyPr>
            <a:normAutofit/>
          </a:bodyPr>
          <a:lstStyle/>
          <a:p>
            <a:r>
              <a:rPr lang="es-MX" dirty="0" smtClean="0"/>
              <a:t>El mundo empezó a sufrir un conjunto de situaciones críticas que amenazaron su estabilidad y seguridad en todos sentidos.</a:t>
            </a:r>
          </a:p>
          <a:p>
            <a:r>
              <a:rPr lang="es-MX" dirty="0" smtClean="0"/>
              <a:t>Lo </a:t>
            </a:r>
            <a:r>
              <a:rPr lang="es-MX" dirty="0"/>
              <a:t>que define a una amenaza como crítica es su trágica profundidad, más que su súbita aparición.</a:t>
            </a:r>
          </a:p>
          <a:p>
            <a:r>
              <a:rPr lang="es-MX" dirty="0"/>
              <a:t>Críticas porque amenazan cortar las actividades y funciones del centro vital de las vidas humanas</a:t>
            </a:r>
          </a:p>
          <a:p>
            <a:r>
              <a:rPr lang="es-MX" dirty="0"/>
              <a:t>Dominantes porque son de gran escala.</a:t>
            </a:r>
            <a:endParaRPr lang="es-ES" dirty="0"/>
          </a:p>
        </p:txBody>
      </p:sp>
    </p:spTree>
    <p:extLst>
      <p:ext uri="{BB962C8B-B14F-4D97-AF65-F5344CB8AC3E}">
        <p14:creationId xmlns:p14="http://schemas.microsoft.com/office/powerpoint/2010/main" val="24161121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dirty="0" smtClean="0"/>
              <a:t>Resolver antagonismos</a:t>
            </a:r>
            <a:endParaRPr lang="es-MX" dirty="0"/>
          </a:p>
        </p:txBody>
      </p:sp>
      <p:sp>
        <p:nvSpPr>
          <p:cNvPr id="2" name="1 Marcador de contenido"/>
          <p:cNvSpPr>
            <a:spLocks noGrp="1"/>
          </p:cNvSpPr>
          <p:nvPr>
            <p:ph idx="1"/>
          </p:nvPr>
        </p:nvSpPr>
        <p:spPr/>
        <p:txBody>
          <a:bodyPr>
            <a:normAutofit lnSpcReduction="10000"/>
          </a:bodyPr>
          <a:lstStyle/>
          <a:p>
            <a:r>
              <a:rPr lang="es-MX" dirty="0" smtClean="0"/>
              <a:t>Los gobiernos han de tener claros :</a:t>
            </a:r>
          </a:p>
          <a:p>
            <a:r>
              <a:rPr lang="es-MX" dirty="0" smtClean="0"/>
              <a:t>Los antagonismos, las políticas de acción ante ellos y las áreas de impacto o afectación en el país</a:t>
            </a:r>
          </a:p>
          <a:p>
            <a:r>
              <a:rPr lang="es-MX" dirty="0" smtClean="0"/>
              <a:t>Dentro de los antagonismos identificar:</a:t>
            </a:r>
          </a:p>
          <a:p>
            <a:pPr algn="ctr"/>
            <a:r>
              <a:rPr lang="es-MX" dirty="0" smtClean="0"/>
              <a:t>Amenazas</a:t>
            </a:r>
          </a:p>
          <a:p>
            <a:pPr algn="ctr"/>
            <a:r>
              <a:rPr lang="es-MX" dirty="0" smtClean="0"/>
              <a:t>Riesgos</a:t>
            </a:r>
          </a:p>
          <a:p>
            <a:pPr marL="274320" lvl="1" indent="-274320" algn="ctr">
              <a:spcBef>
                <a:spcPts val="600"/>
              </a:spcBef>
              <a:buClr>
                <a:schemeClr val="tx2"/>
              </a:buClr>
              <a:buSzPct val="73000"/>
              <a:buFont typeface="Wingdings 2"/>
              <a:buChar char=""/>
            </a:pPr>
            <a:r>
              <a:rPr lang="es-MX" dirty="0"/>
              <a:t>Ambos afectan la seguridad nacional</a:t>
            </a:r>
          </a:p>
          <a:p>
            <a:pPr algn="ctr"/>
            <a:r>
              <a:rPr lang="es-MX" dirty="0" smtClean="0"/>
              <a:t>Vulnerabilidades</a:t>
            </a:r>
            <a:endParaRPr lang="es-MX" dirty="0" smtClean="0"/>
          </a:p>
          <a:p>
            <a:pPr algn="ctr"/>
            <a:r>
              <a:rPr lang="es-MX" dirty="0" smtClean="0"/>
              <a:t>Factores </a:t>
            </a:r>
            <a:r>
              <a:rPr lang="es-MX" dirty="0" smtClean="0"/>
              <a:t>desestabilizantes</a:t>
            </a:r>
          </a:p>
          <a:p>
            <a:pPr marL="274320" lvl="1" indent="-274320" algn="ctr">
              <a:spcBef>
                <a:spcPts val="600"/>
              </a:spcBef>
              <a:buClr>
                <a:schemeClr val="tx2"/>
              </a:buClr>
              <a:buSzPct val="73000"/>
              <a:buFont typeface="Wingdings 2"/>
              <a:buChar char=""/>
            </a:pPr>
            <a:r>
              <a:rPr lang="es-MX" dirty="0"/>
              <a:t>Ambos afectan al desarrollo nacional</a:t>
            </a:r>
          </a:p>
          <a:p>
            <a:pPr algn="ctr"/>
            <a:endParaRPr lang="es-MX" dirty="0"/>
          </a:p>
        </p:txBody>
      </p:sp>
    </p:spTree>
    <p:extLst>
      <p:ext uri="{BB962C8B-B14F-4D97-AF65-F5344CB8AC3E}">
        <p14:creationId xmlns:p14="http://schemas.microsoft.com/office/powerpoint/2010/main" val="29867592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SEGURITIZACIÓN O SEGURIDAD AMPLIADA</a:t>
            </a:r>
            <a:endParaRPr lang="es-MX" dirty="0"/>
          </a:p>
        </p:txBody>
      </p:sp>
      <p:sp>
        <p:nvSpPr>
          <p:cNvPr id="3" name="2 Marcador de contenido"/>
          <p:cNvSpPr>
            <a:spLocks noGrp="1"/>
          </p:cNvSpPr>
          <p:nvPr>
            <p:ph idx="1"/>
          </p:nvPr>
        </p:nvSpPr>
        <p:spPr/>
        <p:txBody>
          <a:bodyPr/>
          <a:lstStyle/>
          <a:p>
            <a:r>
              <a:rPr lang="es-MX" dirty="0"/>
              <a:t>La </a:t>
            </a:r>
            <a:r>
              <a:rPr lang="es-MX" dirty="0" err="1"/>
              <a:t>seguritización</a:t>
            </a:r>
            <a:r>
              <a:rPr lang="es-MX" dirty="0"/>
              <a:t> como la ha bautizado la escuela de Copenhague tiene como condición </a:t>
            </a:r>
            <a:r>
              <a:rPr lang="es-MX" i="1" dirty="0"/>
              <a:t>sine qua non</a:t>
            </a:r>
            <a:r>
              <a:rPr lang="es-MX" dirty="0"/>
              <a:t>, la preservación de la paz requiere llegar a todos los sectores sociales vulnerables y a regiones frágiles. En palabras de Úrsula </a:t>
            </a:r>
            <a:r>
              <a:rPr lang="es-MX" dirty="0" err="1"/>
              <a:t>Oswald</a:t>
            </a:r>
            <a:r>
              <a:rPr lang="es-MX" dirty="0"/>
              <a:t> (2009, p. 672) “que genere procesos de resiliencia, a partir de nuevos conceptos de seguridad y su </a:t>
            </a:r>
            <a:r>
              <a:rPr lang="es-MX" dirty="0" err="1"/>
              <a:t>seguritización</a:t>
            </a:r>
            <a:r>
              <a:rPr lang="es-MX" dirty="0"/>
              <a:t> ampliada, profundizada, sectorizada y extendida. </a:t>
            </a:r>
          </a:p>
          <a:p>
            <a:endParaRPr lang="es-MX" dirty="0"/>
          </a:p>
        </p:txBody>
      </p:sp>
    </p:spTree>
    <p:extLst>
      <p:ext uri="{BB962C8B-B14F-4D97-AF65-F5344CB8AC3E}">
        <p14:creationId xmlns:p14="http://schemas.microsoft.com/office/powerpoint/2010/main" val="25098318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o">
  <a:themeElements>
    <a:clrScheme name="Claridad">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pulento">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pulento">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134</TotalTime>
  <Words>3065</Words>
  <Application>Microsoft Office PowerPoint</Application>
  <PresentationFormat>Presentación en pantalla (4:3)</PresentationFormat>
  <Paragraphs>254</Paragraphs>
  <Slides>50</Slides>
  <Notes>32</Notes>
  <HiddenSlides>0</HiddenSlides>
  <MMClips>0</MMClips>
  <ScaleCrop>false</ScaleCrop>
  <HeadingPairs>
    <vt:vector size="4" baseType="variant">
      <vt:variant>
        <vt:lpstr>Tema</vt:lpstr>
      </vt:variant>
      <vt:variant>
        <vt:i4>1</vt:i4>
      </vt:variant>
      <vt:variant>
        <vt:lpstr>Títulos de diapositiva</vt:lpstr>
      </vt:variant>
      <vt:variant>
        <vt:i4>50</vt:i4>
      </vt:variant>
    </vt:vector>
  </HeadingPairs>
  <TitlesOfParts>
    <vt:vector size="51" baseType="lpstr">
      <vt:lpstr>Opulento</vt:lpstr>
      <vt:lpstr>SEGURIDAD INTEGRAL. UNA VISIÓN PROSPECTIVA</vt:lpstr>
      <vt:lpstr>SIGLO XX: DE LAS GUERRAS</vt:lpstr>
      <vt:lpstr>Guerras de la globalización (moisés Naim)</vt:lpstr>
      <vt:lpstr>Nuevas guerras  (marco Vinicio Guzmán</vt:lpstr>
      <vt:lpstr>EL PARTEAGUAS</vt:lpstr>
      <vt:lpstr>De la seguridad personal a la seguridad regional y global.</vt:lpstr>
      <vt:lpstr>ANTAGONISMOS CRÍTICOS DOMINANTES</vt:lpstr>
      <vt:lpstr>Resolver antagonismos</vt:lpstr>
      <vt:lpstr>SEGURITIZACIÓN O SEGURIDAD AMPLIADA</vt:lpstr>
      <vt:lpstr>SEGURITIZACIÓN DEL DESARROLLO</vt:lpstr>
      <vt:lpstr>De la visión estatocéntrica  a la humanocéntrica</vt:lpstr>
      <vt:lpstr>Ciudades que no unen, sino alejan</vt:lpstr>
      <vt:lpstr>Ciudades fantasmas,  ciudades  del miedo…</vt:lpstr>
      <vt:lpstr>MORIR EN MARTES…</vt:lpstr>
      <vt:lpstr>TODOS SOMOS VÍCTIMAS</vt:lpstr>
      <vt:lpstr>HACIA UNA SOCIEDAD PATOLÓGICA</vt:lpstr>
      <vt:lpstr>EL DRAMA DEL MIEDO</vt:lpstr>
      <vt:lpstr>Arquitectura de las catástrofes</vt:lpstr>
      <vt:lpstr>CATÁSTROFES CONTEMPORÁNEAS</vt:lpstr>
      <vt:lpstr>Fragilidad humana</vt:lpstr>
      <vt:lpstr>Cambio climático  ¿profecía que se autocumple?</vt:lpstr>
      <vt:lpstr>Fenómenos perturbadores socioorganizativos</vt:lpstr>
      <vt:lpstr>Seguridad como vida plena</vt:lpstr>
      <vt:lpstr>SEGURIDAD HUMANA CARAcTERísticas</vt:lpstr>
      <vt:lpstr>SEGURIDAD : PREVISIÓN HUMANA Y SOCIAL</vt:lpstr>
      <vt:lpstr>Seguritización del  desarrollo nacional</vt:lpstr>
      <vt:lpstr>Hemos pasado de las posibilidades a las imposibilidades</vt:lpstr>
      <vt:lpstr>Preocupaciones cada vez más frecuentes …</vt:lpstr>
      <vt:lpstr>El panorama actual nos enfrenta a retos nuevos y cada vez más difíciles. El futuro debe ser la construcción política de la esperanza colectiva.  No es espera, es esperanza… </vt:lpstr>
      <vt:lpstr>COMPLEJIDAD E INCERTIDUMBRE EN LOS NUEVOS FENÓMENOS</vt:lpstr>
      <vt:lpstr>OPERACIONES CRIMINALES EN TODOS NIVELES</vt:lpstr>
      <vt:lpstr>HACIA LA SEGURIDAD INTEGRAL</vt:lpstr>
      <vt:lpstr>SEGURIDAD INTEGRAL CARACTERÍSTICAS</vt:lpstr>
      <vt:lpstr>Elementos clave para la seguridad integral</vt:lpstr>
      <vt:lpstr>Conectar el presente con el futuro.</vt:lpstr>
      <vt:lpstr>De la visión a la acción</vt:lpstr>
      <vt:lpstr>Prospectiva como inserción en el futuro.</vt:lpstr>
      <vt:lpstr> ESCENARIOS POSIBLES, IMPOSIBLES,  DESEABLES Y PROBABLES</vt:lpstr>
      <vt:lpstr>PREGUNTAS QUE NOS MUEVEN AL FUTURO</vt:lpstr>
      <vt:lpstr>FUNDAMENTOS PARA CONSTRUIR   LA seguridad integral</vt:lpstr>
      <vt:lpstr>ESTRATEGIA METODOLÓGICA: DE UNA SITUACIÓN INSATISFACTORIA (PRESENTE) A UNA DESEADA (FUTURA)</vt:lpstr>
      <vt:lpstr>Presentación de PowerPoint</vt:lpstr>
      <vt:lpstr>Acción política para una prospectiva</vt:lpstr>
      <vt:lpstr>Urgente el aprendizaje social</vt:lpstr>
      <vt:lpstr> LA COHESIÓN SOCIAL ELEMENTO CLAVE PARA UNA PROSPECTIVA HACIA EL DESARROLLO</vt:lpstr>
      <vt:lpstr>La resiliencia en sistemas  socio ecológicos</vt:lpstr>
      <vt:lpstr>RESILIENCIA: clave del cambio</vt:lpstr>
      <vt:lpstr>Nueva visión-acción</vt:lpstr>
      <vt:lpstr> “We are called to be architects of the future, not its victims.” (Estamos llamados a ser arquitectos del futuro, no sus víctimas.</vt:lpstr>
      <vt:lpstr>MUCHAS GRACIAS… Dra. Guillermina Baena Paz</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SEGURIDAD INTEGRAL. UNA VISIÓN PROSPECTIVA</dc:title>
  <dc:creator>Guillermina</dc:creator>
  <cp:lastModifiedBy>Guillermina</cp:lastModifiedBy>
  <cp:revision>16</cp:revision>
  <dcterms:created xsi:type="dcterms:W3CDTF">2011-11-01T03:37:30Z</dcterms:created>
  <dcterms:modified xsi:type="dcterms:W3CDTF">2011-11-03T20:38:42Z</dcterms:modified>
</cp:coreProperties>
</file>