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9" r:id="rId4"/>
    <p:sldId id="267" r:id="rId5"/>
    <p:sldId id="258" r:id="rId6"/>
    <p:sldId id="273" r:id="rId7"/>
    <p:sldId id="274" r:id="rId8"/>
    <p:sldId id="268" r:id="rId9"/>
    <p:sldId id="262" r:id="rId10"/>
    <p:sldId id="265" r:id="rId11"/>
    <p:sldId id="269" r:id="rId12"/>
    <p:sldId id="272" r:id="rId13"/>
    <p:sldId id="270" r:id="rId14"/>
    <p:sldId id="271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0" d="100"/>
          <a:sy n="120" d="100"/>
        </p:scale>
        <p:origin x="-1312" y="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E14E5-7131-B448-9C67-DCD9309BCB4F}" type="datetimeFigureOut">
              <a:rPr lang="en-US" smtClean="0"/>
              <a:t>11/7/11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3AD07-D266-9642-ABC8-71B77EE29D4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0965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3AD07-D266-9642-ABC8-71B77EE29D4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6457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x-none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11/7/11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/>
          <a:lstStyle/>
          <a:p>
            <a:r>
              <a:rPr lang="pt-BR" sz="5400" dirty="0" smtClean="0">
                <a:latin typeface="Arial"/>
                <a:cs typeface="Arial"/>
              </a:rPr>
              <a:t>Alguns Cenários Globais e a América Latina</a:t>
            </a:r>
            <a:endParaRPr lang="pt-BR" sz="5400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Bogotá , novembro de 2011</a:t>
            </a:r>
          </a:p>
          <a:p>
            <a:r>
              <a:rPr lang="pt-BR" dirty="0" smtClean="0"/>
              <a:t>Lelio </a:t>
            </a:r>
            <a:r>
              <a:rPr lang="pt-BR" dirty="0" err="1" smtClean="0"/>
              <a:t>Fellows</a:t>
            </a:r>
            <a:r>
              <a:rPr lang="pt-BR" dirty="0" smtClean="0"/>
              <a:t> Filho</a:t>
            </a:r>
          </a:p>
          <a:p>
            <a:r>
              <a:rPr lang="pt-BR" dirty="0" smtClean="0"/>
              <a:t>CGEE - Brasil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55554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5015594"/>
          </a:xfrm>
        </p:spPr>
        <p:txBody>
          <a:bodyPr>
            <a:noAutofit/>
          </a:bodyPr>
          <a:lstStyle/>
          <a:p>
            <a:pPr algn="just"/>
            <a:r>
              <a:rPr lang="pt-BR" sz="1700" dirty="0"/>
              <a:t>Emergência de um mundo multipolar – </a:t>
            </a:r>
            <a:r>
              <a:rPr lang="pt-BR" sz="2200" b="1" dirty="0">
                <a:solidFill>
                  <a:srgbClr val="FF0000"/>
                </a:solidFill>
              </a:rPr>
              <a:t>China, Índia, e outros</a:t>
            </a:r>
            <a:r>
              <a:rPr lang="pt-BR" sz="1700" dirty="0"/>
              <a:t>, e o aumento do </a:t>
            </a:r>
            <a:r>
              <a:rPr lang="pt-BR" sz="1700" dirty="0" smtClean="0"/>
              <a:t>poder relativo </a:t>
            </a:r>
            <a:r>
              <a:rPr lang="pt-BR" sz="1700" dirty="0"/>
              <a:t>dos </a:t>
            </a:r>
            <a:r>
              <a:rPr lang="pt-BR" sz="1700" dirty="0" smtClean="0"/>
              <a:t>atores </a:t>
            </a:r>
            <a:r>
              <a:rPr lang="pt-BR" sz="1700" dirty="0"/>
              <a:t>não estatais;</a:t>
            </a:r>
          </a:p>
          <a:p>
            <a:pPr algn="just"/>
            <a:r>
              <a:rPr lang="pt-BR" sz="1700" dirty="0" smtClean="0"/>
              <a:t> </a:t>
            </a:r>
            <a:r>
              <a:rPr lang="pt-BR" sz="1700" dirty="0"/>
              <a:t>Mudança sem precedentes da riqueza relativa e poder económico do Ocidente para Este;</a:t>
            </a:r>
          </a:p>
          <a:p>
            <a:pPr algn="just"/>
            <a:r>
              <a:rPr lang="pt-BR" sz="1700" dirty="0" smtClean="0"/>
              <a:t> </a:t>
            </a:r>
            <a:r>
              <a:rPr lang="pt-BR" sz="1700" dirty="0"/>
              <a:t>EUA permanecem o país mais poderoso mas menos dominante;</a:t>
            </a:r>
          </a:p>
          <a:p>
            <a:pPr algn="just"/>
            <a:r>
              <a:rPr lang="pt-BR" sz="1700" dirty="0" smtClean="0"/>
              <a:t>Crescimento econômico </a:t>
            </a:r>
            <a:r>
              <a:rPr lang="pt-BR" sz="1700" dirty="0"/>
              <a:t>contínuo delega mais pressão em recursos energéticos</a:t>
            </a:r>
            <a:r>
              <a:rPr lang="pt-BR" sz="1700" dirty="0" smtClean="0"/>
              <a:t>, alimentares </a:t>
            </a:r>
            <a:r>
              <a:rPr lang="pt-BR" sz="1700" dirty="0"/>
              <a:t>e hídricos;</a:t>
            </a:r>
          </a:p>
          <a:p>
            <a:pPr algn="just"/>
            <a:r>
              <a:rPr lang="pt-BR" sz="1700" dirty="0" smtClean="0"/>
              <a:t>Redução </a:t>
            </a:r>
            <a:r>
              <a:rPr lang="pt-BR" sz="1700" dirty="0"/>
              <a:t>do número da população jovem, com </a:t>
            </a:r>
            <a:r>
              <a:rPr lang="pt-BR" sz="1700" dirty="0" smtClean="0"/>
              <a:t>exceção </a:t>
            </a:r>
            <a:r>
              <a:rPr lang="pt-BR" sz="1700" dirty="0"/>
              <a:t>de alguns estados que mantêm </a:t>
            </a:r>
            <a:r>
              <a:rPr lang="pt-BR" sz="1700" dirty="0" smtClean="0"/>
              <a:t>as trajetória de crescimento .</a:t>
            </a:r>
          </a:p>
          <a:p>
            <a:pPr algn="just"/>
            <a:r>
              <a:rPr lang="pt-BR" sz="1700" dirty="0" smtClean="0"/>
              <a:t>Aumento do potencial de conflito e disseminação de Armas Perigosas no </a:t>
            </a:r>
            <a:r>
              <a:rPr lang="pt-BR" sz="1700" dirty="0" err="1" smtClean="0"/>
              <a:t>Or</a:t>
            </a:r>
            <a:r>
              <a:rPr lang="pt-BR" sz="1700" dirty="0" smtClean="0"/>
              <a:t> Me.</a:t>
            </a:r>
          </a:p>
          <a:p>
            <a:pPr algn="just"/>
            <a:r>
              <a:rPr lang="pt-BR" sz="1700" dirty="0" smtClean="0"/>
              <a:t>Ameaça de terrorismo diminuirá se houver crescimento econômico e redução de desemprego para os jovens do </a:t>
            </a:r>
            <a:r>
              <a:rPr lang="pt-BR" sz="1700" dirty="0" err="1" smtClean="0"/>
              <a:t>Or</a:t>
            </a:r>
            <a:r>
              <a:rPr lang="pt-BR" sz="1700" dirty="0" smtClean="0"/>
              <a:t> Me. </a:t>
            </a:r>
          </a:p>
          <a:p>
            <a:pPr marL="0" indent="0" algn="just">
              <a:buNone/>
            </a:pPr>
            <a:endParaRPr lang="pt-BR" sz="1700" dirty="0"/>
          </a:p>
          <a:p>
            <a:pPr marL="0" indent="0" algn="just">
              <a:buNone/>
            </a:pPr>
            <a:endParaRPr lang="pt-BR" sz="17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276651"/>
            <a:ext cx="7313613" cy="1257181"/>
          </a:xfrm>
        </p:spPr>
        <p:txBody>
          <a:bodyPr/>
          <a:lstStyle/>
          <a:p>
            <a:r>
              <a:rPr lang="pt-BR" sz="2200" b="1" dirty="0"/>
              <a:t>Global </a:t>
            </a:r>
            <a:r>
              <a:rPr lang="pt-BR" sz="2200" b="1" dirty="0" err="1"/>
              <a:t>Trends</a:t>
            </a:r>
            <a:r>
              <a:rPr lang="pt-BR" sz="2200" b="1" dirty="0"/>
              <a:t> </a:t>
            </a:r>
            <a:r>
              <a:rPr lang="pt-BR" sz="2200" b="1" dirty="0" err="1"/>
              <a:t>to</a:t>
            </a:r>
            <a:r>
              <a:rPr lang="pt-BR" sz="2200" b="1" dirty="0"/>
              <a:t> 2025: A </a:t>
            </a:r>
            <a:r>
              <a:rPr lang="pt-BR" sz="2200" b="1" dirty="0" err="1"/>
              <a:t>Transformed</a:t>
            </a:r>
            <a:r>
              <a:rPr lang="pt-BR" sz="2200" b="1" dirty="0"/>
              <a:t> World</a:t>
            </a:r>
            <a:r>
              <a:rPr lang="pt-BR" sz="1800" dirty="0"/>
              <a:t/>
            </a:r>
            <a:br>
              <a:rPr lang="pt-BR" sz="1800" dirty="0"/>
            </a:br>
            <a:r>
              <a:rPr lang="pt-BR" sz="1800" dirty="0"/>
              <a:t>US </a:t>
            </a:r>
            <a:r>
              <a:rPr lang="pt-BR" sz="1800" dirty="0" err="1"/>
              <a:t>National</a:t>
            </a:r>
            <a:r>
              <a:rPr lang="pt-BR" sz="1800" dirty="0"/>
              <a:t> </a:t>
            </a:r>
            <a:r>
              <a:rPr lang="pt-BR" sz="1800" dirty="0" err="1"/>
              <a:t>Intelligence</a:t>
            </a:r>
            <a:r>
              <a:rPr lang="pt-BR" sz="1800" dirty="0"/>
              <a:t> </a:t>
            </a:r>
            <a:r>
              <a:rPr lang="pt-BR" sz="1800" dirty="0" err="1"/>
              <a:t>Council</a:t>
            </a:r>
            <a:r>
              <a:rPr lang="pt-BR" sz="1800" dirty="0"/>
              <a:t/>
            </a:r>
            <a:br>
              <a:rPr lang="pt-BR" sz="1800" dirty="0"/>
            </a:br>
            <a:r>
              <a:rPr lang="pt-BR" sz="1600" dirty="0"/>
              <a:t>Data Publicação: 2008</a:t>
            </a:r>
            <a:br>
              <a:rPr lang="pt-BR" sz="1600" dirty="0"/>
            </a:br>
            <a:r>
              <a:rPr lang="pt-BR" sz="1600" dirty="0"/>
              <a:t>Horizonte Temporal: 2025</a:t>
            </a:r>
            <a:br>
              <a:rPr lang="pt-BR" sz="1600" dirty="0"/>
            </a:br>
            <a:r>
              <a:rPr lang="pt-BR" sz="1600" dirty="0"/>
              <a:t>Foco Estratégico: Global</a:t>
            </a:r>
          </a:p>
        </p:txBody>
      </p:sp>
    </p:spTree>
    <p:extLst>
      <p:ext uri="{BB962C8B-B14F-4D97-AF65-F5344CB8AC3E}">
        <p14:creationId xmlns:p14="http://schemas.microsoft.com/office/powerpoint/2010/main" val="2993712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4" r="778"/>
          <a:stretch/>
        </p:blipFill>
        <p:spPr>
          <a:xfrm>
            <a:off x="1799303" y="296759"/>
            <a:ext cx="5545394" cy="6311971"/>
          </a:xfrm>
        </p:spPr>
      </p:pic>
    </p:spTree>
    <p:extLst>
      <p:ext uri="{BB962C8B-B14F-4D97-AF65-F5344CB8AC3E}">
        <p14:creationId xmlns:p14="http://schemas.microsoft.com/office/powerpoint/2010/main" val="2858259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94513"/>
            <a:ext cx="7313613" cy="1407356"/>
          </a:xfrm>
        </p:spPr>
        <p:txBody>
          <a:bodyPr/>
          <a:lstStyle/>
          <a:p>
            <a:r>
              <a:rPr lang="pt-BR" sz="2200" b="1" dirty="0"/>
              <a:t>The Future </a:t>
            </a:r>
            <a:r>
              <a:rPr lang="pt-BR" sz="2200" b="1" dirty="0" err="1"/>
              <a:t>of</a:t>
            </a:r>
            <a:r>
              <a:rPr lang="pt-BR" sz="2200" b="1" dirty="0"/>
              <a:t> </a:t>
            </a:r>
            <a:r>
              <a:rPr lang="pt-BR" sz="2200" b="1" dirty="0" err="1"/>
              <a:t>the</a:t>
            </a:r>
            <a:r>
              <a:rPr lang="pt-BR" sz="2200" b="1" dirty="0"/>
              <a:t> Global </a:t>
            </a:r>
            <a:r>
              <a:rPr lang="pt-BR" sz="2200" b="1" dirty="0" err="1"/>
              <a:t>Economy</a:t>
            </a:r>
            <a:r>
              <a:rPr lang="pt-BR" sz="2200" b="1" dirty="0"/>
              <a:t> </a:t>
            </a:r>
            <a:r>
              <a:rPr lang="pt-BR" sz="2200" b="1" dirty="0" err="1"/>
              <a:t>to</a:t>
            </a:r>
            <a:r>
              <a:rPr lang="pt-BR" sz="2200" b="1" dirty="0"/>
              <a:t> 2030</a:t>
            </a:r>
            <a:br>
              <a:rPr lang="pt-BR" sz="2200" b="1" dirty="0"/>
            </a:br>
            <a:r>
              <a:rPr lang="pt-BR" sz="2200" b="1" dirty="0" err="1"/>
              <a:t>Outsights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Data Publicação: 2009</a:t>
            </a:r>
            <a:br>
              <a:rPr lang="pt-BR" sz="1600" dirty="0"/>
            </a:br>
            <a:r>
              <a:rPr lang="pt-BR" sz="1600" dirty="0"/>
              <a:t>Horizonte Temporal: 2030</a:t>
            </a:r>
            <a:br>
              <a:rPr lang="pt-BR" sz="1600" dirty="0"/>
            </a:br>
            <a:r>
              <a:rPr lang="pt-BR" sz="1600" dirty="0"/>
              <a:t>Foco Estratégico: Economia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149" r="-1568"/>
          <a:stretch/>
        </p:blipFill>
        <p:spPr>
          <a:xfrm>
            <a:off x="2182761" y="1730757"/>
            <a:ext cx="4881716" cy="4954083"/>
          </a:xfrm>
        </p:spPr>
      </p:pic>
    </p:spTree>
    <p:extLst>
      <p:ext uri="{BB962C8B-B14F-4D97-AF65-F5344CB8AC3E}">
        <p14:creationId xmlns:p14="http://schemas.microsoft.com/office/powerpoint/2010/main" val="2994889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18596"/>
            <a:ext cx="7313613" cy="4056062"/>
          </a:xfrm>
        </p:spPr>
        <p:txBody>
          <a:bodyPr/>
          <a:lstStyle/>
          <a:p>
            <a:r>
              <a:rPr lang="pt-BR" dirty="0" smtClean="0"/>
              <a:t>Sustentabilidade</a:t>
            </a:r>
            <a:r>
              <a:rPr lang="pt-BR" dirty="0"/>
              <a:t>;</a:t>
            </a:r>
          </a:p>
          <a:p>
            <a:r>
              <a:rPr lang="pt-BR" dirty="0" smtClean="0"/>
              <a:t>População</a:t>
            </a:r>
            <a:r>
              <a:rPr lang="pt-BR" dirty="0"/>
              <a:t>;</a:t>
            </a:r>
          </a:p>
          <a:p>
            <a:r>
              <a:rPr lang="pt-BR" dirty="0" smtClean="0"/>
              <a:t>Tecnologia</a:t>
            </a:r>
            <a:r>
              <a:rPr lang="pt-BR" dirty="0"/>
              <a:t>;</a:t>
            </a:r>
          </a:p>
          <a:p>
            <a:r>
              <a:rPr lang="pt-BR" dirty="0" smtClean="0"/>
              <a:t>Modelos </a:t>
            </a:r>
            <a:r>
              <a:rPr lang="pt-BR" dirty="0"/>
              <a:t>políticos e estabilidade;</a:t>
            </a:r>
          </a:p>
          <a:p>
            <a:r>
              <a:rPr lang="pt-BR" dirty="0" smtClean="0"/>
              <a:t>Resultados econômicos</a:t>
            </a:r>
            <a:r>
              <a:rPr lang="pt-BR" dirty="0"/>
              <a:t>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4400" y="194513"/>
            <a:ext cx="7313613" cy="1407356"/>
          </a:xfrm>
        </p:spPr>
        <p:txBody>
          <a:bodyPr/>
          <a:lstStyle/>
          <a:p>
            <a:r>
              <a:rPr lang="pt-BR" sz="2200" b="1" dirty="0"/>
              <a:t>The Future </a:t>
            </a:r>
            <a:r>
              <a:rPr lang="pt-BR" sz="2200" b="1" dirty="0" err="1"/>
              <a:t>of</a:t>
            </a:r>
            <a:r>
              <a:rPr lang="pt-BR" sz="2200" b="1" dirty="0"/>
              <a:t> </a:t>
            </a:r>
            <a:r>
              <a:rPr lang="pt-BR" sz="2200" b="1" dirty="0" err="1"/>
              <a:t>the</a:t>
            </a:r>
            <a:r>
              <a:rPr lang="pt-BR" sz="2200" b="1" dirty="0"/>
              <a:t> Global </a:t>
            </a:r>
            <a:r>
              <a:rPr lang="pt-BR" sz="2200" b="1" dirty="0" err="1"/>
              <a:t>Economy</a:t>
            </a:r>
            <a:r>
              <a:rPr lang="pt-BR" sz="2200" b="1" dirty="0"/>
              <a:t> </a:t>
            </a:r>
            <a:r>
              <a:rPr lang="pt-BR" sz="2200" b="1" dirty="0" err="1"/>
              <a:t>to</a:t>
            </a:r>
            <a:r>
              <a:rPr lang="pt-BR" sz="2200" b="1" dirty="0"/>
              <a:t> 2030</a:t>
            </a:r>
            <a:br>
              <a:rPr lang="pt-BR" sz="2200" b="1" dirty="0"/>
            </a:br>
            <a:r>
              <a:rPr lang="pt-BR" sz="2200" dirty="0" err="1"/>
              <a:t>Outsights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Data Publicação: 2009</a:t>
            </a:r>
            <a:br>
              <a:rPr lang="pt-BR" sz="1600" dirty="0"/>
            </a:br>
            <a:r>
              <a:rPr lang="pt-BR" sz="1600" dirty="0"/>
              <a:t>Horizonte Temporal: 2030</a:t>
            </a:r>
            <a:br>
              <a:rPr lang="pt-BR" sz="1600" dirty="0"/>
            </a:br>
            <a:r>
              <a:rPr lang="pt-BR" sz="1600" dirty="0"/>
              <a:t>Foco Estratégico: Economia</a:t>
            </a:r>
          </a:p>
        </p:txBody>
      </p:sp>
    </p:spTree>
    <p:extLst>
      <p:ext uri="{BB962C8B-B14F-4D97-AF65-F5344CB8AC3E}">
        <p14:creationId xmlns:p14="http://schemas.microsoft.com/office/powerpoint/2010/main" val="2167266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0093"/>
            <a:ext cx="7313613" cy="1655045"/>
          </a:xfrm>
        </p:spPr>
        <p:txBody>
          <a:bodyPr/>
          <a:lstStyle/>
          <a:p>
            <a:r>
              <a:rPr lang="pt-BR" sz="2200" b="1" dirty="0" err="1"/>
              <a:t>Scenarios</a:t>
            </a:r>
            <a:r>
              <a:rPr lang="pt-BR" sz="2200" b="1" dirty="0"/>
              <a:t> for </a:t>
            </a:r>
            <a:r>
              <a:rPr lang="pt-BR" sz="2200" b="1" dirty="0" err="1"/>
              <a:t>the</a:t>
            </a:r>
            <a:r>
              <a:rPr lang="pt-BR" sz="2200" b="1" dirty="0"/>
              <a:t> Future </a:t>
            </a:r>
            <a:r>
              <a:rPr lang="pt-BR" sz="2200" b="1" dirty="0" err="1"/>
              <a:t>International</a:t>
            </a:r>
            <a:r>
              <a:rPr lang="pt-BR" sz="2200" b="1" dirty="0"/>
              <a:t> </a:t>
            </a:r>
            <a:r>
              <a:rPr lang="pt-BR" sz="2200" b="1" dirty="0" err="1"/>
              <a:t>Environment</a:t>
            </a:r>
            <a:r>
              <a:rPr lang="pt-BR" sz="2200" b="1" dirty="0"/>
              <a:t/>
            </a:r>
            <a:br>
              <a:rPr lang="pt-BR" sz="2200" b="1" dirty="0"/>
            </a:br>
            <a:r>
              <a:rPr lang="pt-BR" sz="2200" b="1" dirty="0"/>
              <a:t>2010‐2020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 err="1"/>
              <a:t>Outsights</a:t>
            </a:r>
            <a:r>
              <a:rPr lang="pt-BR" sz="1600" dirty="0"/>
              <a:t> e </a:t>
            </a:r>
            <a:r>
              <a:rPr lang="pt-BR" sz="1600" dirty="0" err="1"/>
              <a:t>Ipsos</a:t>
            </a:r>
            <a:r>
              <a:rPr lang="pt-BR" sz="1600" dirty="0"/>
              <a:t> MORI para o “</a:t>
            </a:r>
            <a:r>
              <a:rPr lang="pt-BR" sz="1600" dirty="0" err="1"/>
              <a:t>Foresight</a:t>
            </a:r>
            <a:r>
              <a:rPr lang="pt-BR" sz="1600" dirty="0"/>
              <a:t> </a:t>
            </a:r>
            <a:r>
              <a:rPr lang="pt-BR" sz="1600" dirty="0" err="1"/>
              <a:t>Horizon</a:t>
            </a:r>
            <a:r>
              <a:rPr lang="pt-BR" sz="1600" dirty="0"/>
              <a:t> </a:t>
            </a:r>
            <a:r>
              <a:rPr lang="pt-BR" sz="1600" dirty="0" err="1"/>
              <a:t>Scanning</a:t>
            </a:r>
            <a:r>
              <a:rPr lang="pt-BR" sz="1600" dirty="0"/>
              <a:t> Centre”</a:t>
            </a:r>
            <a:br>
              <a:rPr lang="pt-BR" sz="1600" dirty="0"/>
            </a:br>
            <a:r>
              <a:rPr lang="pt-BR" sz="1600" dirty="0"/>
              <a:t>Data Publicação: não disponível.</a:t>
            </a:r>
            <a:br>
              <a:rPr lang="pt-BR" sz="1600" dirty="0"/>
            </a:br>
            <a:r>
              <a:rPr lang="pt-BR" sz="1600" dirty="0"/>
              <a:t>Horizonte Temporal: 2020</a:t>
            </a:r>
            <a:br>
              <a:rPr lang="pt-BR" sz="1600" dirty="0"/>
            </a:br>
            <a:r>
              <a:rPr lang="pt-BR" sz="1600" dirty="0"/>
              <a:t>Foco Estratégico: Ambiente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" r="-305"/>
          <a:stretch/>
        </p:blipFill>
        <p:spPr>
          <a:xfrm>
            <a:off x="2094271" y="2354558"/>
            <a:ext cx="4970206" cy="4056062"/>
          </a:xfrm>
        </p:spPr>
      </p:pic>
    </p:spTree>
    <p:extLst>
      <p:ext uri="{BB962C8B-B14F-4D97-AF65-F5344CB8AC3E}">
        <p14:creationId xmlns:p14="http://schemas.microsoft.com/office/powerpoint/2010/main" val="1992785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03856"/>
            <a:ext cx="7313613" cy="4056062"/>
          </a:xfrm>
        </p:spPr>
        <p:txBody>
          <a:bodyPr>
            <a:noAutofit/>
          </a:bodyPr>
          <a:lstStyle/>
          <a:p>
            <a:pPr>
              <a:spcBef>
                <a:spcPts val="1600"/>
              </a:spcBef>
            </a:pPr>
            <a:r>
              <a:rPr lang="pt-BR" sz="1800" dirty="0" smtClean="0"/>
              <a:t>Balanço </a:t>
            </a:r>
            <a:r>
              <a:rPr lang="pt-BR" sz="1800" dirty="0"/>
              <a:t>global de poder e </a:t>
            </a:r>
            <a:r>
              <a:rPr lang="pt-BR" sz="1800" dirty="0" smtClean="0"/>
              <a:t>arquitetura;</a:t>
            </a:r>
            <a:endParaRPr lang="pt-BR" sz="1800" dirty="0"/>
          </a:p>
          <a:p>
            <a:pPr>
              <a:spcBef>
                <a:spcPts val="1600"/>
              </a:spcBef>
            </a:pPr>
            <a:r>
              <a:rPr lang="pt-BR" sz="1800" dirty="0" smtClean="0"/>
              <a:t>Governança </a:t>
            </a:r>
            <a:r>
              <a:rPr lang="pt-BR" sz="1800" dirty="0"/>
              <a:t>e modelos económicos;</a:t>
            </a:r>
          </a:p>
          <a:p>
            <a:pPr>
              <a:spcBef>
                <a:spcPts val="1600"/>
              </a:spcBef>
            </a:pPr>
            <a:r>
              <a:rPr lang="pt-BR" sz="1800" dirty="0" smtClean="0"/>
              <a:t>Tecnologia </a:t>
            </a:r>
            <a:r>
              <a:rPr lang="pt-BR" sz="1800" dirty="0"/>
              <a:t>e ciência;</a:t>
            </a:r>
          </a:p>
          <a:p>
            <a:pPr>
              <a:spcBef>
                <a:spcPts val="1600"/>
              </a:spcBef>
            </a:pPr>
            <a:r>
              <a:rPr lang="pt-BR" sz="1800" dirty="0" smtClean="0"/>
              <a:t>Comunicações </a:t>
            </a:r>
            <a:r>
              <a:rPr lang="pt-BR" sz="1800" dirty="0"/>
              <a:t>e comunidades;</a:t>
            </a:r>
          </a:p>
          <a:p>
            <a:pPr>
              <a:spcBef>
                <a:spcPts val="1600"/>
              </a:spcBef>
            </a:pPr>
            <a:r>
              <a:rPr lang="pt-BR" sz="1800" dirty="0" smtClean="0"/>
              <a:t>Valores </a:t>
            </a:r>
            <a:r>
              <a:rPr lang="pt-BR" sz="1800" dirty="0"/>
              <a:t>e crenças da sociedade;</a:t>
            </a:r>
          </a:p>
          <a:p>
            <a:pPr>
              <a:spcBef>
                <a:spcPts val="1600"/>
              </a:spcBef>
            </a:pPr>
            <a:r>
              <a:rPr lang="pt-BR" sz="1800" dirty="0" smtClean="0"/>
              <a:t>Demografia</a:t>
            </a:r>
            <a:r>
              <a:rPr lang="pt-BR" sz="1800" dirty="0"/>
              <a:t>;</a:t>
            </a:r>
          </a:p>
          <a:p>
            <a:pPr>
              <a:spcBef>
                <a:spcPts val="1600"/>
              </a:spcBef>
            </a:pPr>
            <a:r>
              <a:rPr lang="pt-BR" sz="1800" dirty="0" smtClean="0"/>
              <a:t>Saúde </a:t>
            </a:r>
            <a:r>
              <a:rPr lang="pt-BR" sz="1800" dirty="0"/>
              <a:t>e bem</a:t>
            </a:r>
            <a:r>
              <a:rPr lang="pt-BR" sz="1800" b="1" dirty="0"/>
              <a:t>‐</a:t>
            </a:r>
            <a:r>
              <a:rPr lang="pt-BR" sz="1800" dirty="0"/>
              <a:t>estar;</a:t>
            </a:r>
          </a:p>
          <a:p>
            <a:pPr>
              <a:spcBef>
                <a:spcPts val="1600"/>
              </a:spcBef>
            </a:pPr>
            <a:r>
              <a:rPr lang="pt-BR" sz="1800" dirty="0" smtClean="0"/>
              <a:t>Segurança </a:t>
            </a:r>
            <a:r>
              <a:rPr lang="pt-BR" sz="1800" dirty="0"/>
              <a:t>e conflito;</a:t>
            </a:r>
          </a:p>
          <a:p>
            <a:pPr>
              <a:spcBef>
                <a:spcPts val="1600"/>
              </a:spcBef>
            </a:pPr>
            <a:r>
              <a:rPr lang="pt-BR" sz="1800" dirty="0" smtClean="0"/>
              <a:t>Alterações </a:t>
            </a:r>
            <a:r>
              <a:rPr lang="pt-BR" sz="1800" dirty="0"/>
              <a:t>climáticas;</a:t>
            </a:r>
          </a:p>
          <a:p>
            <a:pPr>
              <a:spcBef>
                <a:spcPts val="1600"/>
              </a:spcBef>
            </a:pPr>
            <a:r>
              <a:rPr lang="pt-BR" sz="1800" dirty="0" smtClean="0"/>
              <a:t>Recursos</a:t>
            </a:r>
            <a:r>
              <a:rPr lang="pt-BR" sz="1800" dirty="0"/>
              <a:t>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80093"/>
            <a:ext cx="7313613" cy="1655045"/>
          </a:xfrm>
        </p:spPr>
        <p:txBody>
          <a:bodyPr/>
          <a:lstStyle/>
          <a:p>
            <a:r>
              <a:rPr lang="pt-BR" sz="2200" b="1" dirty="0" err="1"/>
              <a:t>Scenarios</a:t>
            </a:r>
            <a:r>
              <a:rPr lang="pt-BR" sz="2200" b="1" dirty="0"/>
              <a:t> for </a:t>
            </a:r>
            <a:r>
              <a:rPr lang="pt-BR" sz="2200" b="1" dirty="0" err="1"/>
              <a:t>the</a:t>
            </a:r>
            <a:r>
              <a:rPr lang="pt-BR" sz="2200" b="1" dirty="0"/>
              <a:t> Future </a:t>
            </a:r>
            <a:r>
              <a:rPr lang="pt-BR" sz="2200" b="1" dirty="0" err="1"/>
              <a:t>International</a:t>
            </a:r>
            <a:r>
              <a:rPr lang="pt-BR" sz="2200" b="1" dirty="0"/>
              <a:t> </a:t>
            </a:r>
            <a:r>
              <a:rPr lang="pt-BR" sz="2200" b="1" dirty="0" err="1"/>
              <a:t>Environment</a:t>
            </a:r>
            <a:r>
              <a:rPr lang="pt-BR" sz="2200" b="1" dirty="0"/>
              <a:t/>
            </a:r>
            <a:br>
              <a:rPr lang="pt-BR" sz="2200" b="1" dirty="0"/>
            </a:br>
            <a:r>
              <a:rPr lang="pt-BR" sz="2200" b="1" dirty="0"/>
              <a:t>2010‐2020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 err="1"/>
              <a:t>Outsights</a:t>
            </a:r>
            <a:r>
              <a:rPr lang="pt-BR" sz="1600" dirty="0"/>
              <a:t> e </a:t>
            </a:r>
            <a:r>
              <a:rPr lang="pt-BR" sz="1600" dirty="0" err="1"/>
              <a:t>Ipsos</a:t>
            </a:r>
            <a:r>
              <a:rPr lang="pt-BR" sz="1600" dirty="0"/>
              <a:t> MORI para o “</a:t>
            </a:r>
            <a:r>
              <a:rPr lang="pt-BR" sz="1600" dirty="0" err="1"/>
              <a:t>Foresight</a:t>
            </a:r>
            <a:r>
              <a:rPr lang="pt-BR" sz="1600" dirty="0"/>
              <a:t> </a:t>
            </a:r>
            <a:r>
              <a:rPr lang="pt-BR" sz="1600" dirty="0" err="1"/>
              <a:t>Horizon</a:t>
            </a:r>
            <a:r>
              <a:rPr lang="pt-BR" sz="1600" dirty="0"/>
              <a:t> </a:t>
            </a:r>
            <a:r>
              <a:rPr lang="pt-BR" sz="1600" dirty="0" err="1"/>
              <a:t>Scanning</a:t>
            </a:r>
            <a:r>
              <a:rPr lang="pt-BR" sz="1600" dirty="0"/>
              <a:t> Centre”</a:t>
            </a:r>
            <a:br>
              <a:rPr lang="pt-BR" sz="1600" dirty="0"/>
            </a:br>
            <a:r>
              <a:rPr lang="pt-BR" sz="1600" dirty="0"/>
              <a:t>Data Publicação: não disponível.</a:t>
            </a:r>
            <a:br>
              <a:rPr lang="pt-BR" sz="1600" dirty="0"/>
            </a:br>
            <a:r>
              <a:rPr lang="pt-BR" sz="1600" dirty="0"/>
              <a:t>Horizonte Temporal: 2020</a:t>
            </a:r>
            <a:br>
              <a:rPr lang="pt-BR" sz="1600" dirty="0"/>
            </a:br>
            <a:r>
              <a:rPr lang="pt-BR" sz="1600" dirty="0"/>
              <a:t>Foco Estratégico: Ambiente</a:t>
            </a:r>
          </a:p>
        </p:txBody>
      </p:sp>
    </p:spTree>
    <p:extLst>
      <p:ext uri="{BB962C8B-B14F-4D97-AF65-F5344CB8AC3E}">
        <p14:creationId xmlns:p14="http://schemas.microsoft.com/office/powerpoint/2010/main" val="2633893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1547"/>
            <a:ext cx="7313613" cy="1464566"/>
          </a:xfrm>
        </p:spPr>
        <p:txBody>
          <a:bodyPr/>
          <a:lstStyle/>
          <a:p>
            <a:r>
              <a:rPr lang="pt-BR" sz="2200" b="1" dirty="0" err="1"/>
              <a:t>Scenarios</a:t>
            </a:r>
            <a:r>
              <a:rPr lang="pt-BR" sz="2200" b="1" dirty="0"/>
              <a:t> for </a:t>
            </a:r>
            <a:r>
              <a:rPr lang="pt-BR" sz="2200" b="1" dirty="0" err="1"/>
              <a:t>the</a:t>
            </a:r>
            <a:r>
              <a:rPr lang="pt-BR" sz="2200" b="1" dirty="0"/>
              <a:t> Future </a:t>
            </a:r>
            <a:r>
              <a:rPr lang="pt-BR" sz="2200" b="1" dirty="0" err="1"/>
              <a:t>of</a:t>
            </a:r>
            <a:r>
              <a:rPr lang="pt-BR" sz="2200" b="1" dirty="0"/>
              <a:t> Technology </a:t>
            </a:r>
            <a:r>
              <a:rPr lang="pt-BR" sz="2200" b="1" dirty="0" err="1"/>
              <a:t>and</a:t>
            </a:r>
            <a:r>
              <a:rPr lang="pt-BR" sz="2200" b="1" dirty="0"/>
              <a:t> </a:t>
            </a:r>
            <a:r>
              <a:rPr lang="pt-BR" sz="2200" b="1" dirty="0" err="1"/>
              <a:t>International</a:t>
            </a:r>
            <a:r>
              <a:rPr lang="pt-BR" sz="2200" b="1" dirty="0"/>
              <a:t/>
            </a:r>
            <a:br>
              <a:rPr lang="pt-BR" sz="2200" b="1" dirty="0"/>
            </a:br>
            <a:r>
              <a:rPr lang="pt-BR" sz="2200" b="1" dirty="0" err="1"/>
              <a:t>Development</a:t>
            </a:r>
            <a:r>
              <a:rPr lang="pt-BR" sz="2200" b="1" dirty="0"/>
              <a:t> (2030)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Global Business Network (GBN) e The Rockefeller Foundation</a:t>
            </a:r>
            <a:br>
              <a:rPr lang="pt-BR" sz="1600" dirty="0"/>
            </a:br>
            <a:r>
              <a:rPr lang="pt-BR" sz="1600" dirty="0"/>
              <a:t>Data Publicação: 2010</a:t>
            </a:r>
            <a:br>
              <a:rPr lang="pt-BR" sz="1600" dirty="0"/>
            </a:br>
            <a:r>
              <a:rPr lang="pt-BR" sz="1600" dirty="0"/>
              <a:t>Horizonte Temporal: 2030</a:t>
            </a:r>
            <a:br>
              <a:rPr lang="pt-BR" sz="1600" dirty="0"/>
            </a:br>
            <a:r>
              <a:rPr lang="pt-BR" sz="1600" dirty="0"/>
              <a:t>Foco Estratégico: Tecnologia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5061" b="5061"/>
          <a:stretch>
            <a:fillRect/>
          </a:stretch>
        </p:blipFill>
        <p:spPr>
          <a:xfrm>
            <a:off x="914400" y="2015350"/>
            <a:ext cx="7313613" cy="4056062"/>
          </a:xfrm>
        </p:spPr>
      </p:pic>
    </p:spTree>
    <p:extLst>
      <p:ext uri="{BB962C8B-B14F-4D97-AF65-F5344CB8AC3E}">
        <p14:creationId xmlns:p14="http://schemas.microsoft.com/office/powerpoint/2010/main" val="2600395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21835"/>
            <a:ext cx="7313613" cy="4056062"/>
          </a:xfrm>
        </p:spPr>
        <p:txBody>
          <a:bodyPr>
            <a:normAutofit/>
          </a:bodyPr>
          <a:lstStyle/>
          <a:p>
            <a:r>
              <a:rPr lang="pt-BR" dirty="0" smtClean="0"/>
              <a:t>Crescimento </a:t>
            </a:r>
            <a:r>
              <a:rPr lang="pt-BR" dirty="0"/>
              <a:t>da população mundial;</a:t>
            </a:r>
          </a:p>
          <a:p>
            <a:r>
              <a:rPr lang="pt-BR" dirty="0" smtClean="0"/>
              <a:t>Maior </a:t>
            </a:r>
            <a:r>
              <a:rPr lang="pt-BR" dirty="0"/>
              <a:t>pressão sobre a disponibilização de recursos energéticos, alimentares e hídricos, </a:t>
            </a:r>
            <a:r>
              <a:rPr lang="pt-BR" dirty="0" smtClean="0"/>
              <a:t>em especial </a:t>
            </a:r>
            <a:r>
              <a:rPr lang="pt-BR" dirty="0"/>
              <a:t>nos países em desenvolvimento;</a:t>
            </a:r>
          </a:p>
          <a:p>
            <a:r>
              <a:rPr lang="pt-BR" dirty="0" smtClean="0"/>
              <a:t>Maior </a:t>
            </a:r>
            <a:r>
              <a:rPr lang="pt-BR" dirty="0"/>
              <a:t>interdependência global de energia e tentativas de maior utilização de </a:t>
            </a:r>
            <a:r>
              <a:rPr lang="pt-BR" dirty="0" smtClean="0"/>
              <a:t>energias renováveis;</a:t>
            </a:r>
          </a:p>
          <a:p>
            <a:r>
              <a:rPr lang="pt-BR" dirty="0" smtClean="0"/>
              <a:t>Emergência de um mundo multipolar ( ascensão de  China, Índia e outros países.</a:t>
            </a:r>
            <a:endParaRPr lang="pt-B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181547"/>
            <a:ext cx="7313613" cy="1464566"/>
          </a:xfrm>
        </p:spPr>
        <p:txBody>
          <a:bodyPr/>
          <a:lstStyle/>
          <a:p>
            <a:r>
              <a:rPr lang="pt-BR" sz="2200" b="1" dirty="0" err="1"/>
              <a:t>Scenarios</a:t>
            </a:r>
            <a:r>
              <a:rPr lang="pt-BR" sz="2200" b="1" dirty="0"/>
              <a:t> for </a:t>
            </a:r>
            <a:r>
              <a:rPr lang="pt-BR" sz="2200" b="1" dirty="0" err="1"/>
              <a:t>the</a:t>
            </a:r>
            <a:r>
              <a:rPr lang="pt-BR" sz="2200" b="1" dirty="0"/>
              <a:t> Future </a:t>
            </a:r>
            <a:r>
              <a:rPr lang="pt-BR" sz="2200" b="1" dirty="0" err="1"/>
              <a:t>of</a:t>
            </a:r>
            <a:r>
              <a:rPr lang="pt-BR" sz="2200" b="1" dirty="0"/>
              <a:t> Technology </a:t>
            </a:r>
            <a:r>
              <a:rPr lang="pt-BR" sz="2200" b="1" dirty="0" err="1"/>
              <a:t>and</a:t>
            </a:r>
            <a:r>
              <a:rPr lang="pt-BR" sz="2200" b="1" dirty="0"/>
              <a:t> </a:t>
            </a:r>
            <a:r>
              <a:rPr lang="pt-BR" sz="2200" b="1" dirty="0" err="1"/>
              <a:t>International</a:t>
            </a:r>
            <a:r>
              <a:rPr lang="pt-BR" sz="2200" b="1" dirty="0"/>
              <a:t/>
            </a:r>
            <a:br>
              <a:rPr lang="pt-BR" sz="2200" b="1" dirty="0"/>
            </a:br>
            <a:r>
              <a:rPr lang="pt-BR" sz="2200" b="1" dirty="0" err="1"/>
              <a:t>Development</a:t>
            </a:r>
            <a:r>
              <a:rPr lang="pt-BR" sz="2200" b="1" dirty="0"/>
              <a:t> (2030)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Global Business Network (GBN) e The Rockefeller Foundation</a:t>
            </a:r>
            <a:br>
              <a:rPr lang="pt-BR" sz="1600" dirty="0"/>
            </a:br>
            <a:r>
              <a:rPr lang="pt-BR" sz="1600" dirty="0"/>
              <a:t>Data Publicação: 2010</a:t>
            </a:r>
            <a:br>
              <a:rPr lang="pt-BR" sz="1600" dirty="0"/>
            </a:br>
            <a:r>
              <a:rPr lang="pt-BR" sz="1600" dirty="0"/>
              <a:t>Horizonte Temporal: 2030</a:t>
            </a:r>
            <a:br>
              <a:rPr lang="pt-BR" sz="1600" dirty="0"/>
            </a:br>
            <a:r>
              <a:rPr lang="pt-BR" sz="1600" dirty="0"/>
              <a:t>Foco Estratégico: Tecnologia</a:t>
            </a:r>
          </a:p>
        </p:txBody>
      </p:sp>
    </p:spTree>
    <p:extLst>
      <p:ext uri="{BB962C8B-B14F-4D97-AF65-F5344CB8AC3E}">
        <p14:creationId xmlns:p14="http://schemas.microsoft.com/office/powerpoint/2010/main" val="4152019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71629"/>
            <a:ext cx="7313613" cy="1373030"/>
          </a:xfrm>
        </p:spPr>
        <p:txBody>
          <a:bodyPr/>
          <a:lstStyle/>
          <a:p>
            <a:r>
              <a:rPr lang="pt-BR" sz="2200" b="1" dirty="0"/>
              <a:t>World Trade: </a:t>
            </a:r>
            <a:r>
              <a:rPr lang="pt-BR" sz="2200" b="1" dirty="0" err="1"/>
              <a:t>Possible</a:t>
            </a:r>
            <a:r>
              <a:rPr lang="pt-BR" sz="2200" b="1" dirty="0"/>
              <a:t> Futures (2020)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 err="1"/>
              <a:t>Foresight</a:t>
            </a:r>
            <a:r>
              <a:rPr lang="pt-BR" sz="1600" dirty="0"/>
              <a:t> </a:t>
            </a:r>
            <a:r>
              <a:rPr lang="pt-BR" sz="1600" dirty="0" err="1"/>
              <a:t>Horizon</a:t>
            </a:r>
            <a:r>
              <a:rPr lang="pt-BR" sz="1600" dirty="0"/>
              <a:t> </a:t>
            </a:r>
            <a:r>
              <a:rPr lang="pt-BR" sz="1600" dirty="0" err="1"/>
              <a:t>Scanning</a:t>
            </a:r>
            <a:r>
              <a:rPr lang="pt-BR" sz="1600" dirty="0"/>
              <a:t> Centre para a UK </a:t>
            </a:r>
            <a:r>
              <a:rPr lang="pt-BR" sz="1600" dirty="0" err="1"/>
              <a:t>Government’s</a:t>
            </a:r>
            <a:r>
              <a:rPr lang="pt-BR" sz="1600" dirty="0"/>
              <a:t> Trade </a:t>
            </a:r>
            <a:r>
              <a:rPr lang="pt-BR" sz="1600" dirty="0" err="1"/>
              <a:t>Policy</a:t>
            </a:r>
            <a:r>
              <a:rPr lang="pt-BR" sz="1600" dirty="0"/>
              <a:t> Unit</a:t>
            </a:r>
            <a:br>
              <a:rPr lang="pt-BR" sz="1600" dirty="0"/>
            </a:br>
            <a:r>
              <a:rPr lang="pt-BR" sz="1600" dirty="0"/>
              <a:t>Data Publicação: 2009</a:t>
            </a:r>
            <a:br>
              <a:rPr lang="pt-BR" sz="1600" dirty="0"/>
            </a:br>
            <a:r>
              <a:rPr lang="pt-BR" sz="1600" dirty="0"/>
              <a:t>Horizonte Temporal: 2020</a:t>
            </a:r>
            <a:br>
              <a:rPr lang="pt-BR" sz="1600" dirty="0"/>
            </a:br>
            <a:r>
              <a:rPr lang="pt-BR" sz="1600" dirty="0"/>
              <a:t>Foco Estratégico: Comércio Internacional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295" r="-217"/>
          <a:stretch/>
        </p:blipFill>
        <p:spPr>
          <a:xfrm>
            <a:off x="1843549" y="2044854"/>
            <a:ext cx="5397910" cy="4056062"/>
          </a:xfrm>
        </p:spPr>
      </p:pic>
    </p:spTree>
    <p:extLst>
      <p:ext uri="{BB962C8B-B14F-4D97-AF65-F5344CB8AC3E}">
        <p14:creationId xmlns:p14="http://schemas.microsoft.com/office/powerpoint/2010/main" val="2825142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03848"/>
            <a:ext cx="7313613" cy="4056062"/>
          </a:xfrm>
        </p:spPr>
        <p:txBody>
          <a:bodyPr/>
          <a:lstStyle/>
          <a:p>
            <a:r>
              <a:rPr lang="pt-BR" dirty="0" smtClean="0"/>
              <a:t>Alterações </a:t>
            </a:r>
            <a:r>
              <a:rPr lang="pt-BR" dirty="0"/>
              <a:t>climáticas;</a:t>
            </a:r>
          </a:p>
          <a:p>
            <a:r>
              <a:rPr lang="pt-BR" dirty="0" smtClean="0"/>
              <a:t>Crescimento </a:t>
            </a:r>
            <a:r>
              <a:rPr lang="pt-BR" dirty="0"/>
              <a:t>populacional;</a:t>
            </a:r>
          </a:p>
          <a:p>
            <a:r>
              <a:rPr lang="pt-BR" dirty="0" smtClean="0"/>
              <a:t>Crescimento </a:t>
            </a:r>
            <a:r>
              <a:rPr lang="pt-BR" dirty="0"/>
              <a:t>das economias emergentes;</a:t>
            </a:r>
          </a:p>
          <a:p>
            <a:r>
              <a:rPr lang="pt-BR" dirty="0" smtClean="0"/>
              <a:t>Populações </a:t>
            </a:r>
            <a:r>
              <a:rPr lang="pt-BR" dirty="0"/>
              <a:t>envelhecidas nos países mais desenvolvidos;</a:t>
            </a:r>
          </a:p>
          <a:p>
            <a:r>
              <a:rPr lang="pt-BR" dirty="0" smtClean="0"/>
              <a:t>Avanços </a:t>
            </a:r>
            <a:r>
              <a:rPr lang="pt-BR" dirty="0"/>
              <a:t>da tecnologia.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171629"/>
            <a:ext cx="7313613" cy="1373030"/>
          </a:xfrm>
        </p:spPr>
        <p:txBody>
          <a:bodyPr/>
          <a:lstStyle/>
          <a:p>
            <a:r>
              <a:rPr lang="pt-BR" sz="2200" b="1" dirty="0"/>
              <a:t>World Trade: </a:t>
            </a:r>
            <a:r>
              <a:rPr lang="pt-BR" sz="2200" b="1" dirty="0" err="1"/>
              <a:t>Possible</a:t>
            </a:r>
            <a:r>
              <a:rPr lang="pt-BR" sz="2200" b="1" dirty="0"/>
              <a:t> Futures (2020)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 err="1"/>
              <a:t>Foresight</a:t>
            </a:r>
            <a:r>
              <a:rPr lang="pt-BR" sz="1600" dirty="0"/>
              <a:t> </a:t>
            </a:r>
            <a:r>
              <a:rPr lang="pt-BR" sz="1600" dirty="0" err="1"/>
              <a:t>Horizon</a:t>
            </a:r>
            <a:r>
              <a:rPr lang="pt-BR" sz="1600" dirty="0"/>
              <a:t> </a:t>
            </a:r>
            <a:r>
              <a:rPr lang="pt-BR" sz="1600" dirty="0" err="1"/>
              <a:t>Scanning</a:t>
            </a:r>
            <a:r>
              <a:rPr lang="pt-BR" sz="1600" dirty="0"/>
              <a:t> Centre para a UK </a:t>
            </a:r>
            <a:r>
              <a:rPr lang="pt-BR" sz="1600" dirty="0" err="1"/>
              <a:t>Government’s</a:t>
            </a:r>
            <a:r>
              <a:rPr lang="pt-BR" sz="1600" dirty="0"/>
              <a:t> Trade </a:t>
            </a:r>
            <a:r>
              <a:rPr lang="pt-BR" sz="1600" dirty="0" err="1"/>
              <a:t>Policy</a:t>
            </a:r>
            <a:r>
              <a:rPr lang="pt-BR" sz="1600" dirty="0"/>
              <a:t> Unit</a:t>
            </a:r>
            <a:br>
              <a:rPr lang="pt-BR" sz="1600" dirty="0"/>
            </a:br>
            <a:r>
              <a:rPr lang="pt-BR" sz="1600" dirty="0"/>
              <a:t>Data Publicação: 2009</a:t>
            </a:r>
            <a:br>
              <a:rPr lang="pt-BR" sz="1600" dirty="0"/>
            </a:br>
            <a:r>
              <a:rPr lang="pt-BR" sz="1600" dirty="0"/>
              <a:t>Horizonte Temporal: 2020</a:t>
            </a:r>
            <a:br>
              <a:rPr lang="pt-BR" sz="1600" dirty="0"/>
            </a:br>
            <a:r>
              <a:rPr lang="pt-BR" sz="1600" dirty="0"/>
              <a:t>Foco Estratégico: Comércio Internacional</a:t>
            </a:r>
          </a:p>
        </p:txBody>
      </p:sp>
    </p:spTree>
    <p:extLst>
      <p:ext uri="{BB962C8B-B14F-4D97-AF65-F5344CB8AC3E}">
        <p14:creationId xmlns:p14="http://schemas.microsoft.com/office/powerpoint/2010/main" val="414495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b="1" dirty="0" smtClean="0"/>
              <a:t>Principais Razões para analisar cenários globais</a:t>
            </a:r>
            <a:endParaRPr lang="pt-B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12114"/>
            <a:ext cx="7313613" cy="405606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/>
              <a:t>Conhecer as tendências e entendimentos mundiais sobre  aspectos para subsidiar a tomada de decisão quanto ao futuro, dentre eles os mais importantes e presentes nos cenários avaliados são:</a:t>
            </a:r>
          </a:p>
          <a:p>
            <a:r>
              <a:rPr lang="pt-BR" dirty="0" smtClean="0"/>
              <a:t>Demográficas</a:t>
            </a:r>
            <a:endParaRPr lang="pt-BR" dirty="0"/>
          </a:p>
          <a:p>
            <a:r>
              <a:rPr lang="pt-BR" dirty="0" smtClean="0"/>
              <a:t>Ecológicas – Meio Ambiente</a:t>
            </a:r>
            <a:endParaRPr lang="pt-BR" dirty="0"/>
          </a:p>
          <a:p>
            <a:r>
              <a:rPr lang="pt-BR" dirty="0" smtClean="0"/>
              <a:t>Econômicas</a:t>
            </a:r>
            <a:endParaRPr lang="pt-BR" dirty="0"/>
          </a:p>
          <a:p>
            <a:r>
              <a:rPr lang="pt-BR" dirty="0"/>
              <a:t>Tecnológicas</a:t>
            </a:r>
          </a:p>
          <a:p>
            <a:r>
              <a:rPr lang="pt-BR" dirty="0"/>
              <a:t>Político-Social</a:t>
            </a:r>
          </a:p>
        </p:txBody>
      </p:sp>
    </p:spTree>
    <p:extLst>
      <p:ext uri="{BB962C8B-B14F-4D97-AF65-F5344CB8AC3E}">
        <p14:creationId xmlns:p14="http://schemas.microsoft.com/office/powerpoint/2010/main" val="3650127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5861"/>
            <a:ext cx="7313613" cy="1487450"/>
          </a:xfrm>
        </p:spPr>
        <p:txBody>
          <a:bodyPr/>
          <a:lstStyle/>
          <a:p>
            <a:r>
              <a:rPr lang="pt-BR" sz="2200" b="1" dirty="0" smtClean="0"/>
              <a:t>World </a:t>
            </a:r>
            <a:r>
              <a:rPr lang="pt-BR" sz="2200" b="1" dirty="0" err="1"/>
              <a:t>Water</a:t>
            </a:r>
            <a:r>
              <a:rPr lang="pt-BR" sz="2200" b="1" dirty="0"/>
              <a:t> Vision – </a:t>
            </a:r>
            <a:r>
              <a:rPr lang="pt-BR" sz="2200" b="1" dirty="0" err="1"/>
              <a:t>Three</a:t>
            </a:r>
            <a:r>
              <a:rPr lang="pt-BR" sz="2200" b="1" dirty="0"/>
              <a:t> Global </a:t>
            </a:r>
            <a:r>
              <a:rPr lang="pt-BR" sz="2200" b="1" dirty="0" err="1"/>
              <a:t>Water</a:t>
            </a:r>
            <a:r>
              <a:rPr lang="pt-BR" sz="2200" b="1" dirty="0"/>
              <a:t> </a:t>
            </a:r>
            <a:r>
              <a:rPr lang="pt-BR" sz="2200" b="1" dirty="0" err="1" smtClean="0"/>
              <a:t>Scenarios</a:t>
            </a:r>
            <a:r>
              <a:rPr lang="pt-BR" sz="2200" b="1" dirty="0" smtClean="0"/>
              <a:t> (</a:t>
            </a:r>
            <a:r>
              <a:rPr lang="pt-BR" sz="2200" b="1" dirty="0"/>
              <a:t>2025)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World </a:t>
            </a:r>
            <a:r>
              <a:rPr lang="pt-BR" sz="1600" dirty="0" err="1"/>
              <a:t>Water</a:t>
            </a:r>
            <a:r>
              <a:rPr lang="pt-BR" sz="1600" dirty="0"/>
              <a:t> </a:t>
            </a:r>
            <a:r>
              <a:rPr lang="pt-BR" sz="1600" dirty="0" err="1"/>
              <a:t>Council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Data Publicação: 2000</a:t>
            </a:r>
            <a:br>
              <a:rPr lang="pt-BR" sz="1600" dirty="0"/>
            </a:br>
            <a:r>
              <a:rPr lang="pt-BR" sz="1600" dirty="0"/>
              <a:t>Horizonte Temporal: 2025</a:t>
            </a:r>
            <a:br>
              <a:rPr lang="pt-BR" sz="1600" dirty="0"/>
            </a:br>
            <a:r>
              <a:rPr lang="pt-BR" sz="1600" dirty="0"/>
              <a:t>Foco Estratégico: Água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161" y="2325073"/>
            <a:ext cx="7313613" cy="4056062"/>
          </a:xfrm>
        </p:spPr>
        <p:txBody>
          <a:bodyPr>
            <a:noAutofit/>
          </a:bodyPr>
          <a:lstStyle/>
          <a:p>
            <a:r>
              <a:rPr lang="pt-BR" sz="1800" dirty="0" smtClean="0"/>
              <a:t>Demografia </a:t>
            </a:r>
            <a:r>
              <a:rPr lang="pt-BR" sz="1800" dirty="0"/>
              <a:t>(crescimento da população no Sul; pressões de migração; urbanização no Sul).</a:t>
            </a:r>
          </a:p>
          <a:p>
            <a:r>
              <a:rPr lang="pt-BR" sz="1800" dirty="0" smtClean="0"/>
              <a:t>Economia </a:t>
            </a:r>
            <a:r>
              <a:rPr lang="pt-BR" sz="1800" dirty="0"/>
              <a:t>(output económico; comércio; prosperidade no Sul; investimento em obras </a:t>
            </a:r>
            <a:r>
              <a:rPr lang="pt-BR" sz="1800" dirty="0" smtClean="0"/>
              <a:t>de água</a:t>
            </a:r>
            <a:r>
              <a:rPr lang="pt-BR" sz="1800" dirty="0"/>
              <a:t>)</a:t>
            </a:r>
            <a:r>
              <a:rPr lang="pt-BR" sz="1800" dirty="0" smtClean="0"/>
              <a:t>.</a:t>
            </a:r>
            <a:r>
              <a:rPr lang="pt-BR" sz="1800" dirty="0"/>
              <a:t> </a:t>
            </a:r>
            <a:endParaRPr lang="pt-BR" sz="1800" dirty="0" smtClean="0"/>
          </a:p>
          <a:p>
            <a:r>
              <a:rPr lang="pt-BR" sz="1800" dirty="0" smtClean="0"/>
              <a:t>Tecnologia </a:t>
            </a:r>
            <a:r>
              <a:rPr lang="pt-BR" sz="1800" dirty="0"/>
              <a:t>(expansão da alta tecnologia; eficiência de água; poluição da água; adopção </a:t>
            </a:r>
            <a:r>
              <a:rPr lang="pt-BR" sz="1800" dirty="0" smtClean="0"/>
              <a:t>de novas </a:t>
            </a:r>
            <a:r>
              <a:rPr lang="pt-BR" sz="1800" dirty="0"/>
              <a:t>colheitas; investimento no saneamento da água; número de instalações </a:t>
            </a:r>
            <a:r>
              <a:rPr lang="pt-BR" sz="1800" dirty="0" smtClean="0"/>
              <a:t>de dessalinização</a:t>
            </a:r>
            <a:r>
              <a:rPr lang="pt-BR" sz="1800" dirty="0"/>
              <a:t>; eficiência de retirada da água).</a:t>
            </a:r>
          </a:p>
          <a:p>
            <a:r>
              <a:rPr lang="pt-BR" sz="1800" dirty="0" smtClean="0"/>
              <a:t>Sociedade </a:t>
            </a:r>
            <a:r>
              <a:rPr lang="pt-BR" sz="1800" dirty="0"/>
              <a:t>(modos de vida globais; pobreza; iniquidade).</a:t>
            </a:r>
          </a:p>
          <a:p>
            <a:r>
              <a:rPr lang="pt-BR" sz="1800" dirty="0" smtClean="0"/>
              <a:t>Governança </a:t>
            </a:r>
            <a:r>
              <a:rPr lang="pt-BR" sz="1800" dirty="0"/>
              <a:t>(estrutura de poder; nível de conflito; globalização).</a:t>
            </a:r>
          </a:p>
          <a:p>
            <a:r>
              <a:rPr lang="pt-BR" sz="1800" dirty="0" smtClean="0"/>
              <a:t>Ambiente </a:t>
            </a:r>
            <a:r>
              <a:rPr lang="pt-BR" sz="1800" dirty="0"/>
              <a:t>(doenças relacionadas com a água; salinização do solo; água no solo; saúde </a:t>
            </a:r>
            <a:r>
              <a:rPr lang="pt-BR" sz="1800" dirty="0" smtClean="0"/>
              <a:t>do ecossistema</a:t>
            </a:r>
            <a:r>
              <a:rPr lang="pt-BR" sz="1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77196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94513"/>
            <a:ext cx="7313613" cy="1407356"/>
          </a:xfrm>
        </p:spPr>
        <p:txBody>
          <a:bodyPr/>
          <a:lstStyle/>
          <a:p>
            <a:r>
              <a:rPr lang="pt-BR" sz="2000" b="1" dirty="0"/>
              <a:t>The Outlook – </a:t>
            </a:r>
            <a:r>
              <a:rPr lang="pt-BR" sz="2000" b="1" dirty="0" err="1"/>
              <a:t>Towards</a:t>
            </a:r>
            <a:r>
              <a:rPr lang="pt-BR" sz="2000" b="1" dirty="0"/>
              <a:t> 2015 </a:t>
            </a:r>
            <a:r>
              <a:rPr lang="pt-BR" sz="2000" b="1" dirty="0" err="1"/>
              <a:t>and</a:t>
            </a:r>
            <a:r>
              <a:rPr lang="pt-BR" sz="2000" b="1" dirty="0"/>
              <a:t> </a:t>
            </a:r>
            <a:r>
              <a:rPr lang="pt-BR" sz="2000" b="1" dirty="0" err="1"/>
              <a:t>Beyond</a:t>
            </a:r>
            <a:r>
              <a:rPr lang="pt-BR" sz="2000" b="1" dirty="0"/>
              <a:t/>
            </a:r>
            <a:br>
              <a:rPr lang="pt-BR" sz="2000" b="1" dirty="0"/>
            </a:br>
            <a:r>
              <a:rPr lang="pt-BR" sz="2000" b="1" dirty="0"/>
              <a:t>United </a:t>
            </a:r>
            <a:r>
              <a:rPr lang="pt-BR" sz="2000" b="1" dirty="0" err="1"/>
              <a:t>Nations</a:t>
            </a:r>
            <a:r>
              <a:rPr lang="pt-BR" sz="2000" b="1" dirty="0"/>
              <a:t> </a:t>
            </a:r>
            <a:r>
              <a:rPr lang="pt-BR" sz="2000" b="1" dirty="0" err="1"/>
              <a:t>Environment</a:t>
            </a:r>
            <a:r>
              <a:rPr lang="pt-BR" sz="2000" b="1" dirty="0"/>
              <a:t> </a:t>
            </a:r>
            <a:r>
              <a:rPr lang="pt-BR" sz="2000" b="1" dirty="0" err="1"/>
              <a:t>Programme</a:t>
            </a:r>
            <a:r>
              <a:rPr lang="pt-BR" sz="2000" b="1" dirty="0"/>
              <a:t> (UNEP) – GEO 4 – Global </a:t>
            </a:r>
            <a:r>
              <a:rPr lang="pt-BR" sz="2000" b="1" dirty="0" err="1"/>
              <a:t>Environment</a:t>
            </a:r>
            <a:r>
              <a:rPr lang="pt-BR" sz="2000" b="1" dirty="0"/>
              <a:t> Outlook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Data Publicação: 2007</a:t>
            </a:r>
            <a:br>
              <a:rPr lang="pt-BR" sz="1600" dirty="0"/>
            </a:br>
            <a:r>
              <a:rPr lang="pt-BR" sz="1600" dirty="0"/>
              <a:t>Horizonte Temporal: 2050</a:t>
            </a:r>
            <a:br>
              <a:rPr lang="pt-BR" sz="1600" dirty="0"/>
            </a:br>
            <a:r>
              <a:rPr lang="pt-BR" sz="1600" dirty="0"/>
              <a:t>Foco Estratégico: Ambiente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0834"/>
            <a:ext cx="7313613" cy="405606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pt-BR" sz="1900" dirty="0" smtClean="0"/>
              <a:t>Estruturas </a:t>
            </a:r>
            <a:r>
              <a:rPr lang="pt-BR" sz="1900" dirty="0"/>
              <a:t>institucionais e sociopolíticas:</a:t>
            </a:r>
          </a:p>
          <a:p>
            <a:pPr lvl="1">
              <a:spcBef>
                <a:spcPts val="1200"/>
              </a:spcBef>
            </a:pPr>
            <a:r>
              <a:rPr lang="pt-BR" sz="1900" dirty="0" smtClean="0"/>
              <a:t>Qual </a:t>
            </a:r>
            <a:r>
              <a:rPr lang="pt-BR" sz="1900" dirty="0"/>
              <a:t>a escala dominante na tomada de decisão?</a:t>
            </a:r>
          </a:p>
          <a:p>
            <a:pPr lvl="1">
              <a:spcBef>
                <a:spcPts val="1200"/>
              </a:spcBef>
            </a:pPr>
            <a:r>
              <a:rPr lang="pt-BR" sz="1900" dirty="0" smtClean="0"/>
              <a:t>Qual </a:t>
            </a:r>
            <a:r>
              <a:rPr lang="pt-BR" sz="1900" dirty="0"/>
              <a:t>a natureza e o nível de cooperação internacional?</a:t>
            </a:r>
          </a:p>
          <a:p>
            <a:pPr lvl="1">
              <a:spcBef>
                <a:spcPts val="1200"/>
              </a:spcBef>
            </a:pPr>
            <a:r>
              <a:rPr lang="pt-BR" sz="1900" dirty="0" smtClean="0"/>
              <a:t>Qual </a:t>
            </a:r>
            <a:r>
              <a:rPr lang="pt-BR" sz="1900" dirty="0"/>
              <a:t>a natureza e o nível de participação pública na governança?</a:t>
            </a:r>
          </a:p>
          <a:p>
            <a:pPr lvl="1">
              <a:spcBef>
                <a:spcPts val="1200"/>
              </a:spcBef>
            </a:pPr>
            <a:r>
              <a:rPr lang="pt-BR" sz="1900" dirty="0" smtClean="0"/>
              <a:t>Qual </a:t>
            </a:r>
            <a:r>
              <a:rPr lang="pt-BR" sz="1900" dirty="0"/>
              <a:t>o nível geral e a distribuição do investimento governamental em diversas áreas,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Como por </a:t>
            </a:r>
            <a:r>
              <a:rPr lang="pt-BR" sz="1900" dirty="0"/>
              <a:t>exemplo saúde, educação, militar, I&amp;D?</a:t>
            </a:r>
          </a:p>
          <a:p>
            <a:pPr lvl="1">
              <a:spcBef>
                <a:spcPts val="1200"/>
              </a:spcBef>
            </a:pPr>
            <a:r>
              <a:rPr lang="pt-BR" sz="1900" dirty="0" smtClean="0"/>
              <a:t>Qual </a:t>
            </a:r>
            <a:r>
              <a:rPr lang="pt-BR" sz="1900" dirty="0"/>
              <a:t>a natureza e o nível oficial de ajuda ao desenvolvimento?</a:t>
            </a:r>
          </a:p>
          <a:p>
            <a:pPr lvl="1">
              <a:spcBef>
                <a:spcPts val="1200"/>
              </a:spcBef>
            </a:pPr>
            <a:r>
              <a:rPr lang="pt-BR" sz="1900" dirty="0" smtClean="0"/>
              <a:t>Até </a:t>
            </a:r>
            <a:r>
              <a:rPr lang="pt-BR" sz="1900" dirty="0"/>
              <a:t>que nível se assiste a uma generalização de políticas sociais </a:t>
            </a:r>
            <a:r>
              <a:rPr lang="pt-BR" sz="1900" dirty="0" smtClean="0"/>
              <a:t>e ambientais?</a:t>
            </a:r>
            <a:endParaRPr lang="pt-BR" sz="1900" dirty="0"/>
          </a:p>
          <a:p>
            <a:pPr marL="0" indent="0">
              <a:spcBef>
                <a:spcPts val="1200"/>
              </a:spcBef>
              <a:buNone/>
            </a:pPr>
            <a:endParaRPr lang="pt-BR" sz="1900" dirty="0"/>
          </a:p>
        </p:txBody>
      </p:sp>
    </p:spTree>
    <p:extLst>
      <p:ext uri="{BB962C8B-B14F-4D97-AF65-F5344CB8AC3E}">
        <p14:creationId xmlns:p14="http://schemas.microsoft.com/office/powerpoint/2010/main" val="306497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77590"/>
            <a:ext cx="7313613" cy="5027036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pt-BR" sz="2000" dirty="0" smtClean="0"/>
              <a:t>Demografia</a:t>
            </a:r>
            <a:r>
              <a:rPr lang="pt-BR" sz="2000" dirty="0"/>
              <a:t>:</a:t>
            </a:r>
          </a:p>
          <a:p>
            <a:pPr lvl="1">
              <a:spcBef>
                <a:spcPts val="1200"/>
              </a:spcBef>
            </a:pPr>
            <a:r>
              <a:rPr lang="pt-BR" sz="1800" dirty="0" smtClean="0"/>
              <a:t>Que ações </a:t>
            </a:r>
            <a:r>
              <a:rPr lang="pt-BR" sz="1800" dirty="0"/>
              <a:t>são tomadas relacionadas com a migração internacional?</a:t>
            </a:r>
          </a:p>
          <a:p>
            <a:pPr lvl="1">
              <a:spcBef>
                <a:spcPts val="1200"/>
              </a:spcBef>
            </a:pPr>
            <a:r>
              <a:rPr lang="pt-BR" sz="1800" dirty="0" smtClean="0"/>
              <a:t>Quantas </a:t>
            </a:r>
            <a:r>
              <a:rPr lang="pt-BR" sz="1800" dirty="0"/>
              <a:t>crianças as mulheres querem ter, quando a escolha lhes cabe?</a:t>
            </a:r>
          </a:p>
          <a:p>
            <a:pPr>
              <a:spcAft>
                <a:spcPts val="1200"/>
              </a:spcAft>
            </a:pPr>
            <a:r>
              <a:rPr lang="pt-BR" sz="2000" dirty="0" smtClean="0"/>
              <a:t>Necessidades econômicas</a:t>
            </a:r>
            <a:r>
              <a:rPr lang="pt-BR" sz="2000" dirty="0"/>
              <a:t>, mercado e comércio:</a:t>
            </a:r>
          </a:p>
          <a:p>
            <a:pPr lvl="1">
              <a:spcBef>
                <a:spcPts val="1200"/>
              </a:spcBef>
            </a:pPr>
            <a:r>
              <a:rPr lang="pt-BR" sz="1800" dirty="0" smtClean="0"/>
              <a:t>Que ações </a:t>
            </a:r>
            <a:r>
              <a:rPr lang="pt-BR" sz="1800" dirty="0"/>
              <a:t>relacionadas com a migração internacional são tomadas?</a:t>
            </a:r>
          </a:p>
          <a:p>
            <a:pPr lvl="1">
              <a:spcBef>
                <a:spcPts val="1200"/>
              </a:spcBef>
            </a:pPr>
            <a:r>
              <a:rPr lang="pt-BR" sz="1800" dirty="0" smtClean="0"/>
              <a:t>Até </a:t>
            </a:r>
            <a:r>
              <a:rPr lang="pt-BR" sz="1800" dirty="0"/>
              <a:t>que ponto há ênfase na especialização </a:t>
            </a:r>
            <a:r>
              <a:rPr lang="pt-BR" sz="1800" dirty="0" smtClean="0"/>
              <a:t>setorial </a:t>
            </a:r>
            <a:r>
              <a:rPr lang="pt-BR" sz="1800" dirty="0"/>
              <a:t>vs. diversificação na economia?</a:t>
            </a:r>
          </a:p>
          <a:p>
            <a:pPr lvl="1">
              <a:spcBef>
                <a:spcPts val="1200"/>
              </a:spcBef>
            </a:pPr>
            <a:r>
              <a:rPr lang="pt-BR" sz="1800" dirty="0" smtClean="0"/>
              <a:t>Até </a:t>
            </a:r>
            <a:r>
              <a:rPr lang="pt-BR" sz="1800" dirty="0"/>
              <a:t>que ponto as pessoas escolhem trabalhar na economia formal?</a:t>
            </a:r>
          </a:p>
          <a:p>
            <a:pPr lvl="1">
              <a:spcBef>
                <a:spcPts val="1200"/>
              </a:spcBef>
            </a:pPr>
            <a:r>
              <a:rPr lang="pt-BR" sz="1800" dirty="0" smtClean="0"/>
              <a:t>Qual </a:t>
            </a:r>
            <a:r>
              <a:rPr lang="pt-BR" sz="1800" dirty="0"/>
              <a:t>o nível geral e ênfase da intervenção do governo na economia?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194513"/>
            <a:ext cx="7313613" cy="1407356"/>
          </a:xfrm>
        </p:spPr>
        <p:txBody>
          <a:bodyPr/>
          <a:lstStyle/>
          <a:p>
            <a:r>
              <a:rPr lang="pt-BR" sz="2000" b="1" dirty="0"/>
              <a:t>The Outlook – </a:t>
            </a:r>
            <a:r>
              <a:rPr lang="pt-BR" sz="2000" b="1" dirty="0" err="1"/>
              <a:t>Towards</a:t>
            </a:r>
            <a:r>
              <a:rPr lang="pt-BR" sz="2000" b="1" dirty="0"/>
              <a:t> 2015 </a:t>
            </a:r>
            <a:r>
              <a:rPr lang="pt-BR" sz="2000" b="1" dirty="0" err="1"/>
              <a:t>and</a:t>
            </a:r>
            <a:r>
              <a:rPr lang="pt-BR" sz="2000" b="1" dirty="0"/>
              <a:t> </a:t>
            </a:r>
            <a:r>
              <a:rPr lang="pt-BR" sz="2000" b="1" dirty="0" err="1"/>
              <a:t>Beyond</a:t>
            </a:r>
            <a:r>
              <a:rPr lang="pt-BR" sz="2000" b="1" dirty="0"/>
              <a:t/>
            </a:r>
            <a:br>
              <a:rPr lang="pt-BR" sz="2000" b="1" dirty="0"/>
            </a:br>
            <a:r>
              <a:rPr lang="pt-BR" sz="2000" b="1" dirty="0"/>
              <a:t>United </a:t>
            </a:r>
            <a:r>
              <a:rPr lang="pt-BR" sz="2000" b="1" dirty="0" err="1"/>
              <a:t>Nations</a:t>
            </a:r>
            <a:r>
              <a:rPr lang="pt-BR" sz="2000" b="1" dirty="0"/>
              <a:t> </a:t>
            </a:r>
            <a:r>
              <a:rPr lang="pt-BR" sz="2000" b="1" dirty="0" err="1"/>
              <a:t>Environment</a:t>
            </a:r>
            <a:r>
              <a:rPr lang="pt-BR" sz="2000" b="1" dirty="0"/>
              <a:t> </a:t>
            </a:r>
            <a:r>
              <a:rPr lang="pt-BR" sz="2000" b="1" dirty="0" err="1"/>
              <a:t>Programme</a:t>
            </a:r>
            <a:r>
              <a:rPr lang="pt-BR" sz="2000" b="1" dirty="0"/>
              <a:t> (UNEP) – GEO 4 – Global </a:t>
            </a:r>
            <a:r>
              <a:rPr lang="pt-BR" sz="2000" b="1" dirty="0" err="1"/>
              <a:t>Environment</a:t>
            </a:r>
            <a:r>
              <a:rPr lang="pt-BR" sz="2000" b="1" dirty="0"/>
              <a:t> Outlook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Data Publicação: 2007</a:t>
            </a:r>
            <a:br>
              <a:rPr lang="pt-BR" sz="1600" dirty="0"/>
            </a:br>
            <a:r>
              <a:rPr lang="pt-BR" sz="1600" dirty="0"/>
              <a:t>Horizonte Temporal: 2050</a:t>
            </a:r>
            <a:br>
              <a:rPr lang="pt-BR" sz="1600" dirty="0"/>
            </a:br>
            <a:r>
              <a:rPr lang="pt-BR" sz="1600" dirty="0"/>
              <a:t>Foco Estratégico: Ambiente</a:t>
            </a:r>
          </a:p>
        </p:txBody>
      </p:sp>
    </p:spTree>
    <p:extLst>
      <p:ext uri="{BB962C8B-B14F-4D97-AF65-F5344CB8AC3E}">
        <p14:creationId xmlns:p14="http://schemas.microsoft.com/office/powerpoint/2010/main" val="3202003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168" y="1838374"/>
            <a:ext cx="7860890" cy="4958384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</a:pPr>
            <a:r>
              <a:rPr lang="pt-BR" sz="1800" dirty="0" smtClean="0"/>
              <a:t>Inovação </a:t>
            </a:r>
            <a:r>
              <a:rPr lang="pt-BR" sz="1800" dirty="0"/>
              <a:t>científica e tecnológica:</a:t>
            </a:r>
          </a:p>
          <a:p>
            <a:pPr lvl="1" algn="just">
              <a:spcBef>
                <a:spcPts val="1200"/>
              </a:spcBef>
            </a:pPr>
            <a:r>
              <a:rPr lang="pt-BR" sz="1800" dirty="0" smtClean="0"/>
              <a:t>Quais </a:t>
            </a:r>
            <a:r>
              <a:rPr lang="pt-BR" sz="1800" dirty="0"/>
              <a:t>os níveis, fontes e ênfases do investimento da I&amp;D?</a:t>
            </a:r>
          </a:p>
          <a:p>
            <a:pPr lvl="1" algn="just">
              <a:spcBef>
                <a:spcPts val="1200"/>
              </a:spcBef>
            </a:pPr>
            <a:r>
              <a:rPr lang="pt-BR" sz="1800" dirty="0" smtClean="0"/>
              <a:t>Qual </a:t>
            </a:r>
            <a:r>
              <a:rPr lang="pt-BR" sz="1800" dirty="0"/>
              <a:t>a ênfase em termos de tecnologias energéticas?</a:t>
            </a:r>
          </a:p>
          <a:p>
            <a:pPr lvl="1" algn="just">
              <a:spcBef>
                <a:spcPts val="1200"/>
              </a:spcBef>
            </a:pPr>
            <a:r>
              <a:rPr lang="pt-BR" sz="1800" dirty="0" smtClean="0"/>
              <a:t>O </a:t>
            </a:r>
            <a:r>
              <a:rPr lang="pt-BR" sz="1800" dirty="0"/>
              <a:t>que é feito em respeito e acesso e disponibilidade de novas tecnologias?</a:t>
            </a:r>
          </a:p>
          <a:p>
            <a:pPr algn="just">
              <a:spcAft>
                <a:spcPts val="1200"/>
              </a:spcAft>
            </a:pPr>
            <a:r>
              <a:rPr lang="pt-BR" sz="1800" dirty="0" smtClean="0"/>
              <a:t>Sistemas </a:t>
            </a:r>
            <a:r>
              <a:rPr lang="pt-BR" sz="1800" dirty="0"/>
              <a:t>de valor:</a:t>
            </a:r>
          </a:p>
          <a:p>
            <a:pPr lvl="1" algn="just"/>
            <a:r>
              <a:rPr lang="pt-BR" sz="1800" dirty="0" smtClean="0"/>
              <a:t>Que ações </a:t>
            </a:r>
            <a:r>
              <a:rPr lang="pt-BR" sz="1800" dirty="0"/>
              <a:t>relacionadas com a homogeneização cultural face à diversidade?</a:t>
            </a:r>
          </a:p>
          <a:p>
            <a:pPr lvl="1" algn="just">
              <a:spcBef>
                <a:spcPts val="1200"/>
              </a:spcBef>
            </a:pPr>
            <a:r>
              <a:rPr lang="pt-BR" sz="1800" dirty="0" smtClean="0"/>
              <a:t>Qual </a:t>
            </a:r>
            <a:r>
              <a:rPr lang="pt-BR" sz="1800" dirty="0"/>
              <a:t>o ênfase dado ao individualismo face à comunidade?</a:t>
            </a:r>
          </a:p>
          <a:p>
            <a:pPr lvl="1" algn="just">
              <a:spcBef>
                <a:spcPts val="1200"/>
              </a:spcBef>
            </a:pPr>
            <a:r>
              <a:rPr lang="pt-BR" sz="1800" dirty="0" smtClean="0"/>
              <a:t>Qual </a:t>
            </a:r>
            <a:r>
              <a:rPr lang="pt-BR" sz="1800" dirty="0"/>
              <a:t>a posição relativa das prioridades em conflito no ramo das pescas?</a:t>
            </a:r>
          </a:p>
          <a:p>
            <a:pPr lvl="1" algn="just">
              <a:spcBef>
                <a:spcPts val="1200"/>
              </a:spcBef>
            </a:pPr>
            <a:r>
              <a:rPr lang="pt-BR" sz="1800" dirty="0" smtClean="0"/>
              <a:t>Quais </a:t>
            </a:r>
            <a:r>
              <a:rPr lang="pt-BR" sz="1800" dirty="0"/>
              <a:t>as prioridades chave a respeito das áreas protegidas?</a:t>
            </a:r>
          </a:p>
          <a:p>
            <a:pPr lvl="1" algn="just">
              <a:spcBef>
                <a:spcPts val="1200"/>
              </a:spcBef>
            </a:pPr>
            <a:r>
              <a:rPr lang="pt-BR" sz="1800" dirty="0" smtClean="0"/>
              <a:t>Como </a:t>
            </a:r>
            <a:r>
              <a:rPr lang="pt-BR" sz="1800" dirty="0"/>
              <a:t>é que as necessidades de recursos mudam, independentemente da variação </a:t>
            </a:r>
            <a:r>
              <a:rPr lang="pt-BR" sz="1800" dirty="0" smtClean="0"/>
              <a:t>dos preços </a:t>
            </a:r>
            <a:r>
              <a:rPr lang="pt-BR" sz="1800" dirty="0"/>
              <a:t>e dos rendimentos?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194513"/>
            <a:ext cx="7313613" cy="1407356"/>
          </a:xfrm>
        </p:spPr>
        <p:txBody>
          <a:bodyPr/>
          <a:lstStyle/>
          <a:p>
            <a:r>
              <a:rPr lang="pt-BR" sz="2000" b="1" dirty="0"/>
              <a:t>The Outlook – </a:t>
            </a:r>
            <a:r>
              <a:rPr lang="pt-BR" sz="2000" b="1" dirty="0" err="1"/>
              <a:t>Towards</a:t>
            </a:r>
            <a:r>
              <a:rPr lang="pt-BR" sz="2000" b="1" dirty="0"/>
              <a:t> 2015 </a:t>
            </a:r>
            <a:r>
              <a:rPr lang="pt-BR" sz="2000" b="1" dirty="0" err="1"/>
              <a:t>and</a:t>
            </a:r>
            <a:r>
              <a:rPr lang="pt-BR" sz="2000" b="1" dirty="0"/>
              <a:t> </a:t>
            </a:r>
            <a:r>
              <a:rPr lang="pt-BR" sz="2000" b="1" dirty="0" err="1"/>
              <a:t>Beyond</a:t>
            </a:r>
            <a:r>
              <a:rPr lang="pt-BR" sz="2000" b="1" dirty="0"/>
              <a:t/>
            </a:r>
            <a:br>
              <a:rPr lang="pt-BR" sz="2000" b="1" dirty="0"/>
            </a:br>
            <a:r>
              <a:rPr lang="pt-BR" sz="2000" b="1" dirty="0"/>
              <a:t>United </a:t>
            </a:r>
            <a:r>
              <a:rPr lang="pt-BR" sz="2000" b="1" dirty="0" err="1"/>
              <a:t>Nations</a:t>
            </a:r>
            <a:r>
              <a:rPr lang="pt-BR" sz="2000" b="1" dirty="0"/>
              <a:t> </a:t>
            </a:r>
            <a:r>
              <a:rPr lang="pt-BR" sz="2000" b="1" dirty="0" err="1"/>
              <a:t>Environment</a:t>
            </a:r>
            <a:r>
              <a:rPr lang="pt-BR" sz="2000" b="1" dirty="0"/>
              <a:t> </a:t>
            </a:r>
            <a:r>
              <a:rPr lang="pt-BR" sz="2000" b="1" dirty="0" err="1"/>
              <a:t>Programme</a:t>
            </a:r>
            <a:r>
              <a:rPr lang="pt-BR" sz="2000" b="1" dirty="0"/>
              <a:t> (UNEP) – GEO 4 – Global </a:t>
            </a:r>
            <a:r>
              <a:rPr lang="pt-BR" sz="2000" b="1" dirty="0" err="1"/>
              <a:t>Environment</a:t>
            </a:r>
            <a:r>
              <a:rPr lang="pt-BR" sz="2000" b="1" dirty="0"/>
              <a:t> Outlook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Data Publicação: 2007</a:t>
            </a:r>
            <a:br>
              <a:rPr lang="pt-BR" sz="1600" dirty="0"/>
            </a:br>
            <a:r>
              <a:rPr lang="pt-BR" sz="1600" dirty="0"/>
              <a:t>Horizonte Temporal: 2050</a:t>
            </a:r>
            <a:br>
              <a:rPr lang="pt-BR" sz="1600" dirty="0"/>
            </a:br>
            <a:r>
              <a:rPr lang="pt-BR" sz="1600" dirty="0"/>
              <a:t>Foco Estratégico: Ambiente</a:t>
            </a:r>
          </a:p>
        </p:txBody>
      </p:sp>
    </p:spTree>
    <p:extLst>
      <p:ext uri="{BB962C8B-B14F-4D97-AF65-F5344CB8AC3E}">
        <p14:creationId xmlns:p14="http://schemas.microsoft.com/office/powerpoint/2010/main" val="1716056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419"/>
            <a:ext cx="7313613" cy="1521775"/>
          </a:xfrm>
        </p:spPr>
        <p:txBody>
          <a:bodyPr/>
          <a:lstStyle/>
          <a:p>
            <a:r>
              <a:rPr lang="pt-BR" sz="2100" b="1" dirty="0" err="1"/>
              <a:t>Horizons</a:t>
            </a:r>
            <a:r>
              <a:rPr lang="pt-BR" sz="2100" b="1" dirty="0"/>
              <a:t> 2020 – A </a:t>
            </a:r>
            <a:r>
              <a:rPr lang="pt-BR" sz="2100" b="1" dirty="0" err="1"/>
              <a:t>Glimpse</a:t>
            </a:r>
            <a:r>
              <a:rPr lang="pt-BR" sz="2100" b="1" dirty="0"/>
              <a:t> </a:t>
            </a:r>
            <a:r>
              <a:rPr lang="pt-BR" sz="2100" b="1" dirty="0" err="1"/>
              <a:t>of</a:t>
            </a:r>
            <a:r>
              <a:rPr lang="pt-BR" sz="2100" b="1" dirty="0"/>
              <a:t> </a:t>
            </a:r>
            <a:r>
              <a:rPr lang="pt-BR" sz="2100" b="1" dirty="0" err="1"/>
              <a:t>Things</a:t>
            </a:r>
            <a:r>
              <a:rPr lang="pt-BR" sz="2100" b="1" dirty="0"/>
              <a:t> </a:t>
            </a:r>
            <a:r>
              <a:rPr lang="pt-BR" sz="2100" b="1" dirty="0" err="1"/>
              <a:t>to</a:t>
            </a:r>
            <a:r>
              <a:rPr lang="pt-BR" sz="2100" b="1" dirty="0"/>
              <a:t> Come</a:t>
            </a:r>
            <a:br>
              <a:rPr lang="pt-BR" sz="2100" b="1" dirty="0"/>
            </a:br>
            <a:r>
              <a:rPr lang="pt-BR" sz="2100" b="1" dirty="0"/>
              <a:t>Siemens – Pictures </a:t>
            </a:r>
            <a:r>
              <a:rPr lang="pt-BR" sz="2100" b="1" dirty="0" err="1"/>
              <a:t>of</a:t>
            </a:r>
            <a:r>
              <a:rPr lang="pt-BR" sz="2100" b="1" dirty="0"/>
              <a:t> </a:t>
            </a:r>
            <a:r>
              <a:rPr lang="pt-BR" sz="2100" b="1" dirty="0" err="1"/>
              <a:t>the</a:t>
            </a:r>
            <a:r>
              <a:rPr lang="pt-BR" sz="2100" b="1" dirty="0"/>
              <a:t> Future</a:t>
            </a:r>
            <a:br>
              <a:rPr lang="pt-BR" sz="2100" b="1" dirty="0"/>
            </a:br>
            <a:r>
              <a:rPr lang="pt-BR" sz="1600" dirty="0"/>
              <a:t>Data Publicação: 2004</a:t>
            </a:r>
            <a:br>
              <a:rPr lang="pt-BR" sz="1600" dirty="0"/>
            </a:br>
            <a:r>
              <a:rPr lang="pt-BR" sz="1600" dirty="0"/>
              <a:t>Horizonte Temporal: 2020</a:t>
            </a:r>
            <a:br>
              <a:rPr lang="pt-BR" sz="1600" dirty="0"/>
            </a:br>
            <a:r>
              <a:rPr lang="pt-BR" sz="1600" dirty="0"/>
              <a:t>Foco Estratégico: Tecnologia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44854"/>
            <a:ext cx="7713406" cy="501559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pt-BR" sz="1900" dirty="0" smtClean="0"/>
              <a:t>Globalização </a:t>
            </a:r>
            <a:r>
              <a:rPr lang="pt-BR" sz="1900" dirty="0"/>
              <a:t>crescente;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Crescente </a:t>
            </a:r>
            <a:r>
              <a:rPr lang="pt-BR" sz="1900" dirty="0"/>
              <a:t>longevidade;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Menor </a:t>
            </a:r>
            <a:r>
              <a:rPr lang="pt-BR" sz="1900" dirty="0"/>
              <a:t>número de crianças;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Maior </a:t>
            </a:r>
            <a:r>
              <a:rPr lang="pt-BR" sz="1900" dirty="0"/>
              <a:t>importância das mulheres nas empresas e na sociedade;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Livre </a:t>
            </a:r>
            <a:r>
              <a:rPr lang="pt-BR" sz="1900" dirty="0"/>
              <a:t>escolha do estilo de vida;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Crescente </a:t>
            </a:r>
            <a:r>
              <a:rPr lang="pt-BR" sz="1900" dirty="0"/>
              <a:t>importância das comunidades virtuais;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Networking </a:t>
            </a:r>
            <a:r>
              <a:rPr lang="pt-BR" sz="1900" dirty="0"/>
              <a:t>dos meios de comunicação;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Crescente </a:t>
            </a:r>
            <a:r>
              <a:rPr lang="pt-BR" sz="1900" dirty="0"/>
              <a:t>mobilidade (“</a:t>
            </a:r>
            <a:r>
              <a:rPr lang="pt-BR" sz="1900" dirty="0" err="1"/>
              <a:t>deslocalização</a:t>
            </a:r>
            <a:r>
              <a:rPr lang="pt-BR" sz="1900" dirty="0"/>
              <a:t>”);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Crescente </a:t>
            </a:r>
            <a:r>
              <a:rPr lang="pt-BR" sz="1900" dirty="0"/>
              <a:t>migração para a Europa;</a:t>
            </a:r>
          </a:p>
          <a:p>
            <a:pPr>
              <a:spcBef>
                <a:spcPts val="1200"/>
              </a:spcBef>
            </a:pPr>
            <a:r>
              <a:rPr lang="pt-BR" sz="1900" dirty="0" smtClean="0"/>
              <a:t>Aceleração </a:t>
            </a:r>
            <a:r>
              <a:rPr lang="pt-BR" sz="1900" dirty="0"/>
              <a:t>da criação de conhecimento tecnológico e dos ciclos dos produtos.</a:t>
            </a:r>
          </a:p>
        </p:txBody>
      </p:sp>
    </p:spTree>
    <p:extLst>
      <p:ext uri="{BB962C8B-B14F-4D97-AF65-F5344CB8AC3E}">
        <p14:creationId xmlns:p14="http://schemas.microsoft.com/office/powerpoint/2010/main" val="104649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7303"/>
            <a:ext cx="7313613" cy="1498891"/>
          </a:xfrm>
        </p:spPr>
        <p:txBody>
          <a:bodyPr/>
          <a:lstStyle/>
          <a:p>
            <a:r>
              <a:rPr lang="pt-BR" sz="2200" b="1" dirty="0" err="1"/>
              <a:t>Deciding</a:t>
            </a:r>
            <a:r>
              <a:rPr lang="pt-BR" sz="2200" b="1" dirty="0"/>
              <a:t> </a:t>
            </a:r>
            <a:r>
              <a:rPr lang="pt-BR" sz="2200" b="1" dirty="0" err="1"/>
              <a:t>the</a:t>
            </a:r>
            <a:r>
              <a:rPr lang="pt-BR" sz="2200" b="1" dirty="0"/>
              <a:t> Future: Energy </a:t>
            </a:r>
            <a:r>
              <a:rPr lang="pt-BR" sz="2200" b="1" dirty="0" err="1"/>
              <a:t>Policy</a:t>
            </a:r>
            <a:r>
              <a:rPr lang="pt-BR" sz="2200" b="1" dirty="0"/>
              <a:t> </a:t>
            </a:r>
            <a:r>
              <a:rPr lang="pt-BR" sz="2200" b="1" dirty="0" err="1"/>
              <a:t>Scenarios</a:t>
            </a:r>
            <a:r>
              <a:rPr lang="pt-BR" sz="2200" b="1" dirty="0"/>
              <a:t> </a:t>
            </a:r>
            <a:r>
              <a:rPr lang="pt-BR" sz="2200" b="1" dirty="0" err="1"/>
              <a:t>to</a:t>
            </a:r>
            <a:r>
              <a:rPr lang="pt-BR" sz="2200" b="1" dirty="0"/>
              <a:t> 2050</a:t>
            </a:r>
            <a:br>
              <a:rPr lang="pt-BR" sz="2200" b="1" dirty="0"/>
            </a:br>
            <a:r>
              <a:rPr lang="pt-BR" sz="2200" b="1" dirty="0"/>
              <a:t>World Energy </a:t>
            </a:r>
            <a:r>
              <a:rPr lang="pt-BR" sz="2200" b="1" dirty="0" err="1"/>
              <a:t>Council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Data Publicação: 2007</a:t>
            </a:r>
            <a:br>
              <a:rPr lang="pt-BR" sz="1600" dirty="0"/>
            </a:br>
            <a:r>
              <a:rPr lang="pt-BR" sz="1600" dirty="0"/>
              <a:t>Horizonte Temporal: 2050</a:t>
            </a:r>
            <a:br>
              <a:rPr lang="pt-BR" sz="1600" dirty="0"/>
            </a:br>
            <a:r>
              <a:rPr lang="pt-BR" sz="1600" dirty="0"/>
              <a:t>Foco Estratégico: Energia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9971" r="-29971"/>
          <a:stretch>
            <a:fillRect/>
          </a:stretch>
        </p:blipFill>
        <p:spPr>
          <a:xfrm>
            <a:off x="914400" y="2192338"/>
            <a:ext cx="7313613" cy="4056062"/>
          </a:xfrm>
        </p:spPr>
      </p:pic>
    </p:spTree>
    <p:extLst>
      <p:ext uri="{BB962C8B-B14F-4D97-AF65-F5344CB8AC3E}">
        <p14:creationId xmlns:p14="http://schemas.microsoft.com/office/powerpoint/2010/main" val="1553673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5015594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pt-BR" sz="2000" dirty="0"/>
              <a:t>Os 3 A, relativos à energia:</a:t>
            </a:r>
          </a:p>
          <a:p>
            <a:pPr lvl="1" algn="just"/>
            <a:r>
              <a:rPr lang="pt-BR" sz="2000" dirty="0" smtClean="0"/>
              <a:t>Acessibilidade </a:t>
            </a:r>
            <a:r>
              <a:rPr lang="pt-BR" sz="2000" dirty="0"/>
              <a:t>(energia moderna e acessível para todos),</a:t>
            </a:r>
          </a:p>
          <a:p>
            <a:pPr lvl="1" algn="just"/>
            <a:r>
              <a:rPr lang="pt-BR" sz="2000" dirty="0" smtClean="0"/>
              <a:t>Disponibilidade (</a:t>
            </a:r>
            <a:r>
              <a:rPr lang="pt-BR" sz="2000" dirty="0"/>
              <a:t>energia disponível em termos de continuidade, quantidade e confiança</a:t>
            </a:r>
            <a:r>
              <a:rPr lang="pt-BR" sz="2000" dirty="0" smtClean="0"/>
              <a:t>), em </a:t>
            </a:r>
            <a:r>
              <a:rPr lang="pt-BR" sz="2000" dirty="0"/>
              <a:t>Inglês, </a:t>
            </a:r>
            <a:r>
              <a:rPr lang="pt-BR" sz="2000" dirty="0" err="1" smtClean="0"/>
              <a:t>Availabitity</a:t>
            </a:r>
            <a:r>
              <a:rPr lang="pt-BR" sz="2000" dirty="0" smtClean="0"/>
              <a:t>. </a:t>
            </a:r>
            <a:r>
              <a:rPr lang="pt-BR" sz="2000" dirty="0"/>
              <a:t>e</a:t>
            </a:r>
          </a:p>
          <a:p>
            <a:pPr lvl="1" algn="just"/>
            <a:r>
              <a:rPr lang="pt-BR" sz="2000" dirty="0" smtClean="0"/>
              <a:t>Aceitação </a:t>
            </a:r>
            <a:r>
              <a:rPr lang="pt-BR" sz="2000" dirty="0"/>
              <a:t>(em termos de </a:t>
            </a:r>
            <a:r>
              <a:rPr lang="pt-BR" sz="2000" dirty="0" smtClean="0"/>
              <a:t>objetivos </a:t>
            </a:r>
            <a:r>
              <a:rPr lang="pt-BR" sz="2000" dirty="0"/>
              <a:t>sociais e ambientais).</a:t>
            </a:r>
          </a:p>
          <a:p>
            <a:pPr algn="just">
              <a:spcAft>
                <a:spcPts val="1200"/>
              </a:spcAft>
            </a:pPr>
            <a:r>
              <a:rPr lang="pt-BR" sz="2000" dirty="0"/>
              <a:t>Temas chave relacionados com a energia:</a:t>
            </a:r>
          </a:p>
          <a:p>
            <a:pPr lvl="1" algn="just"/>
            <a:r>
              <a:rPr lang="pt-BR" sz="2000" dirty="0" smtClean="0"/>
              <a:t>Pressões </a:t>
            </a:r>
            <a:r>
              <a:rPr lang="pt-BR" sz="2000" dirty="0"/>
              <a:t>do fornecimento;</a:t>
            </a:r>
          </a:p>
          <a:p>
            <a:pPr lvl="1" algn="just"/>
            <a:r>
              <a:rPr lang="pt-BR" sz="2000" dirty="0" smtClean="0"/>
              <a:t>Pressões </a:t>
            </a:r>
            <a:r>
              <a:rPr lang="pt-BR" sz="2000" dirty="0"/>
              <a:t>da procura;</a:t>
            </a:r>
          </a:p>
          <a:p>
            <a:pPr lvl="1" algn="just"/>
            <a:r>
              <a:rPr lang="pt-BR" sz="2000" dirty="0" smtClean="0"/>
              <a:t>Pressões </a:t>
            </a:r>
            <a:r>
              <a:rPr lang="pt-BR" sz="2000" dirty="0"/>
              <a:t>ambientais;</a:t>
            </a:r>
          </a:p>
          <a:p>
            <a:pPr lvl="1" algn="just"/>
            <a:r>
              <a:rPr lang="pt-BR" sz="2000" dirty="0" smtClean="0"/>
              <a:t>Pressões </a:t>
            </a:r>
            <a:r>
              <a:rPr lang="pt-BR" sz="2000" dirty="0"/>
              <a:t>políticas.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4400" y="137303"/>
            <a:ext cx="7313613" cy="1498891"/>
          </a:xfrm>
        </p:spPr>
        <p:txBody>
          <a:bodyPr/>
          <a:lstStyle/>
          <a:p>
            <a:r>
              <a:rPr lang="pt-BR" sz="2200" b="1" dirty="0" err="1"/>
              <a:t>Deciding</a:t>
            </a:r>
            <a:r>
              <a:rPr lang="pt-BR" sz="2200" b="1" dirty="0"/>
              <a:t> </a:t>
            </a:r>
            <a:r>
              <a:rPr lang="pt-BR" sz="2200" b="1" dirty="0" err="1"/>
              <a:t>the</a:t>
            </a:r>
            <a:r>
              <a:rPr lang="pt-BR" sz="2200" b="1" dirty="0"/>
              <a:t> Future: Energy </a:t>
            </a:r>
            <a:r>
              <a:rPr lang="pt-BR" sz="2200" b="1" dirty="0" err="1"/>
              <a:t>Policy</a:t>
            </a:r>
            <a:r>
              <a:rPr lang="pt-BR" sz="2200" b="1" dirty="0"/>
              <a:t> </a:t>
            </a:r>
            <a:r>
              <a:rPr lang="pt-BR" sz="2200" b="1" dirty="0" err="1"/>
              <a:t>Scenarios</a:t>
            </a:r>
            <a:r>
              <a:rPr lang="pt-BR" sz="2200" b="1" dirty="0"/>
              <a:t> </a:t>
            </a:r>
            <a:r>
              <a:rPr lang="pt-BR" sz="2200" b="1" dirty="0" err="1"/>
              <a:t>to</a:t>
            </a:r>
            <a:r>
              <a:rPr lang="pt-BR" sz="2200" b="1" dirty="0"/>
              <a:t> 2050</a:t>
            </a:r>
            <a:br>
              <a:rPr lang="pt-BR" sz="2200" b="1" dirty="0"/>
            </a:br>
            <a:r>
              <a:rPr lang="pt-BR" sz="2200" b="1" dirty="0"/>
              <a:t>World Energy </a:t>
            </a:r>
            <a:r>
              <a:rPr lang="pt-BR" sz="2200" b="1" dirty="0" err="1"/>
              <a:t>Council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Data Publicação: 2007</a:t>
            </a:r>
            <a:br>
              <a:rPr lang="pt-BR" sz="1600" dirty="0"/>
            </a:br>
            <a:r>
              <a:rPr lang="pt-BR" sz="1600" dirty="0"/>
              <a:t>Horizonte Temporal: 2050</a:t>
            </a:r>
            <a:br>
              <a:rPr lang="pt-BR" sz="1600" dirty="0"/>
            </a:br>
            <a:r>
              <a:rPr lang="pt-BR" sz="1600" dirty="0"/>
              <a:t>Foco Estratégico: Energia</a:t>
            </a:r>
          </a:p>
        </p:txBody>
      </p:sp>
    </p:spTree>
    <p:extLst>
      <p:ext uri="{BB962C8B-B14F-4D97-AF65-F5344CB8AC3E}">
        <p14:creationId xmlns:p14="http://schemas.microsoft.com/office/powerpoint/2010/main" val="1460189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0187"/>
            <a:ext cx="7313613" cy="1029773"/>
          </a:xfrm>
        </p:spPr>
        <p:txBody>
          <a:bodyPr/>
          <a:lstStyle/>
          <a:p>
            <a:r>
              <a:rPr lang="pt-BR" dirty="0" smtClean="0"/>
              <a:t>Algumas observações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136" y="1607574"/>
            <a:ext cx="7313613" cy="4419600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pt-BR" dirty="0" smtClean="0"/>
              <a:t>Todos os cenários avaliados tiveram as suas incertezas centrais concentradas nos seguintes grupos:</a:t>
            </a:r>
          </a:p>
          <a:p>
            <a:pPr marL="79375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BR" dirty="0" smtClean="0"/>
              <a:t>Meio Ambiente e Energia</a:t>
            </a:r>
          </a:p>
          <a:p>
            <a:pPr marL="79375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BR" dirty="0" smtClean="0"/>
              <a:t>Economia</a:t>
            </a:r>
          </a:p>
          <a:p>
            <a:pPr marL="79375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BR" dirty="0" smtClean="0"/>
              <a:t>Geopolítica</a:t>
            </a:r>
          </a:p>
          <a:p>
            <a:pPr marL="79375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BR" dirty="0" smtClean="0"/>
              <a:t>Governança/ Cooperação</a:t>
            </a:r>
          </a:p>
          <a:p>
            <a:pPr marL="79375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BR" dirty="0" smtClean="0"/>
              <a:t>Tecnologia</a:t>
            </a:r>
          </a:p>
          <a:p>
            <a:pPr marL="79375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BR" dirty="0" smtClean="0"/>
              <a:t>Comportamento da sociedade/consumidores</a:t>
            </a:r>
          </a:p>
          <a:p>
            <a:pPr marL="79375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BR" dirty="0" smtClean="0"/>
              <a:t>Atitudes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376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420"/>
            <a:ext cx="7313613" cy="1109866"/>
          </a:xfrm>
        </p:spPr>
        <p:txBody>
          <a:bodyPr/>
          <a:lstStyle/>
          <a:p>
            <a:r>
              <a:rPr lang="pt-BR" dirty="0"/>
              <a:t>Algumas observações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3029"/>
            <a:ext cx="7313613" cy="5019303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Os contrastes mais evidentes nos cen</a:t>
            </a:r>
            <a:r>
              <a:rPr lang="pt-BR" dirty="0" smtClean="0"/>
              <a:t>ários avaliados são:</a:t>
            </a:r>
          </a:p>
          <a:p>
            <a:pPr>
              <a:buFont typeface="Arial"/>
              <a:buChar char="•"/>
            </a:pPr>
            <a:r>
              <a:rPr lang="pt-BR" dirty="0" smtClean="0"/>
              <a:t>“Business as Usual” </a:t>
            </a:r>
            <a:r>
              <a:rPr lang="pt-BR" dirty="0" err="1" smtClean="0"/>
              <a:t>X</a:t>
            </a:r>
            <a:r>
              <a:rPr lang="pt-BR" dirty="0" smtClean="0"/>
              <a:t>  Ruptura</a:t>
            </a:r>
          </a:p>
          <a:p>
            <a:pPr>
              <a:buFont typeface="Arial"/>
              <a:buChar char="•"/>
            </a:pPr>
            <a:r>
              <a:rPr lang="pt-BR" dirty="0" smtClean="0"/>
              <a:t>Integração e Abertura </a:t>
            </a:r>
            <a:r>
              <a:rPr lang="pt-BR" dirty="0" err="1" smtClean="0"/>
              <a:t>X</a:t>
            </a:r>
            <a:r>
              <a:rPr lang="pt-BR" dirty="0" smtClean="0"/>
              <a:t> Fragmentação e Isolamento</a:t>
            </a:r>
          </a:p>
          <a:p>
            <a:pPr>
              <a:buFont typeface="Arial"/>
              <a:buChar char="•"/>
            </a:pPr>
            <a:r>
              <a:rPr lang="pt-BR" dirty="0" smtClean="0"/>
              <a:t>Protecionismo </a:t>
            </a:r>
            <a:r>
              <a:rPr lang="pt-BR" dirty="0" err="1" smtClean="0"/>
              <a:t>X</a:t>
            </a:r>
            <a:r>
              <a:rPr lang="pt-BR" dirty="0" smtClean="0"/>
              <a:t> Abertura de Mercados</a:t>
            </a:r>
          </a:p>
          <a:p>
            <a:pPr>
              <a:buFont typeface="Arial"/>
              <a:buChar char="•"/>
            </a:pPr>
            <a:r>
              <a:rPr lang="pt-BR" dirty="0" smtClean="0"/>
              <a:t>Atores Tradicionais </a:t>
            </a:r>
            <a:r>
              <a:rPr lang="pt-BR" dirty="0" err="1" smtClean="0"/>
              <a:t>X</a:t>
            </a:r>
            <a:r>
              <a:rPr lang="pt-BR" dirty="0" smtClean="0"/>
              <a:t> Novos Atores</a:t>
            </a:r>
          </a:p>
          <a:p>
            <a:pPr>
              <a:buFont typeface="Arial"/>
              <a:buChar char="•"/>
            </a:pPr>
            <a:r>
              <a:rPr lang="pt-BR" dirty="0" err="1" smtClean="0"/>
              <a:t>Proatividade</a:t>
            </a:r>
            <a:r>
              <a:rPr lang="pt-BR" dirty="0" smtClean="0"/>
              <a:t> </a:t>
            </a:r>
            <a:r>
              <a:rPr lang="pt-BR" dirty="0" err="1" smtClean="0"/>
              <a:t>X</a:t>
            </a:r>
            <a:r>
              <a:rPr lang="pt-BR" dirty="0" smtClean="0"/>
              <a:t> Reatividade</a:t>
            </a:r>
          </a:p>
          <a:p>
            <a:pPr>
              <a:buFont typeface="Arial"/>
              <a:buChar char="•"/>
            </a:pPr>
            <a:r>
              <a:rPr lang="pt-BR" dirty="0" smtClean="0"/>
              <a:t>Individualismo </a:t>
            </a:r>
            <a:r>
              <a:rPr lang="pt-BR" dirty="0" err="1" smtClean="0"/>
              <a:t>X</a:t>
            </a:r>
            <a:r>
              <a:rPr lang="pt-BR" dirty="0"/>
              <a:t> </a:t>
            </a:r>
            <a:r>
              <a:rPr lang="pt-BR" dirty="0" smtClean="0"/>
              <a:t>Bem comum</a:t>
            </a:r>
          </a:p>
          <a:p>
            <a:endParaRPr lang="pt-BR" dirty="0" smtClean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73443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Algumas observações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7"/>
            <a:ext cx="7313613" cy="4847695"/>
          </a:xfrm>
        </p:spPr>
        <p:txBody>
          <a:bodyPr/>
          <a:lstStyle/>
          <a:p>
            <a:r>
              <a:rPr lang="pt-BR" b="1" dirty="0" smtClean="0"/>
              <a:t>Quest</a:t>
            </a:r>
            <a:r>
              <a:rPr lang="pt-BR" b="1" dirty="0" smtClean="0"/>
              <a:t>ões centrais presentes nos cenários avaliados</a:t>
            </a:r>
            <a:r>
              <a:rPr lang="pt-BR" dirty="0" smtClean="0"/>
              <a:t>:</a:t>
            </a:r>
          </a:p>
          <a:p>
            <a:r>
              <a:rPr lang="pt-BR" dirty="0" smtClean="0"/>
              <a:t>O </a:t>
            </a:r>
            <a:r>
              <a:rPr lang="pt-BR" b="1" dirty="0" smtClean="0"/>
              <a:t>Poder</a:t>
            </a:r>
            <a:r>
              <a:rPr lang="pt-BR" dirty="0" smtClean="0"/>
              <a:t> , nas sua mas diversas conformações</a:t>
            </a:r>
          </a:p>
          <a:p>
            <a:r>
              <a:rPr lang="pt-BR" dirty="0" smtClean="0"/>
              <a:t>A </a:t>
            </a:r>
            <a:r>
              <a:rPr lang="pt-BR" b="1" dirty="0" smtClean="0"/>
              <a:t>Tecnologia</a:t>
            </a:r>
            <a:r>
              <a:rPr lang="pt-BR" dirty="0" smtClean="0"/>
              <a:t> , como elemento responsável por alterar cursos de evolução.</a:t>
            </a:r>
          </a:p>
          <a:p>
            <a:r>
              <a:rPr lang="pt-BR" dirty="0" smtClean="0"/>
              <a:t>O </a:t>
            </a:r>
            <a:r>
              <a:rPr lang="pt-BR" b="1" dirty="0" smtClean="0"/>
              <a:t>Clima</a:t>
            </a:r>
            <a:r>
              <a:rPr lang="pt-BR" dirty="0" smtClean="0"/>
              <a:t> , e as diferentes consequências a ele relativas.</a:t>
            </a:r>
          </a:p>
          <a:p>
            <a:r>
              <a:rPr lang="pt-BR" dirty="0" smtClean="0"/>
              <a:t>A </a:t>
            </a:r>
            <a:r>
              <a:rPr lang="pt-BR" b="1" dirty="0" smtClean="0"/>
              <a:t>Energia</a:t>
            </a:r>
            <a:r>
              <a:rPr lang="pt-BR" dirty="0" smtClean="0"/>
              <a:t> , seu papel central vinculado à diversidade.</a:t>
            </a:r>
          </a:p>
          <a:p>
            <a:r>
              <a:rPr lang="pt-BR" dirty="0" smtClean="0"/>
              <a:t>Os </a:t>
            </a:r>
            <a:r>
              <a:rPr lang="pt-BR" b="1" dirty="0" smtClean="0"/>
              <a:t>Recursos Naturais </a:t>
            </a:r>
            <a:r>
              <a:rPr lang="pt-BR" dirty="0" smtClean="0"/>
              <a:t>e </a:t>
            </a:r>
            <a:r>
              <a:rPr lang="pt-BR" b="1" dirty="0" smtClean="0"/>
              <a:t>Biodiversidade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80232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6262"/>
            <a:ext cx="7313613" cy="868362"/>
          </a:xfrm>
        </p:spPr>
        <p:txBody>
          <a:bodyPr/>
          <a:lstStyle/>
          <a:p>
            <a:r>
              <a:rPr lang="pt-BR" b="1" dirty="0" smtClean="0"/>
              <a:t>Os cenários avaliados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412" y="1838379"/>
            <a:ext cx="7698659" cy="3883994"/>
          </a:xfrm>
        </p:spPr>
        <p:txBody>
          <a:bodyPr>
            <a:noAutofit/>
          </a:bodyPr>
          <a:lstStyle/>
          <a:p>
            <a:r>
              <a:rPr lang="pt-BR" sz="2200" dirty="0"/>
              <a:t> 1. </a:t>
            </a:r>
            <a:r>
              <a:rPr lang="pt-BR" sz="2200" dirty="0" err="1"/>
              <a:t>EVA’s</a:t>
            </a:r>
            <a:r>
              <a:rPr lang="pt-BR" sz="2200" dirty="0"/>
              <a:t> Global </a:t>
            </a:r>
            <a:r>
              <a:rPr lang="pt-BR" sz="2200" dirty="0" err="1"/>
              <a:t>Scenarios</a:t>
            </a:r>
            <a:r>
              <a:rPr lang="pt-BR" sz="2200" dirty="0"/>
              <a:t> – </a:t>
            </a:r>
            <a:r>
              <a:rPr lang="pt-BR" sz="2200" dirty="0" err="1"/>
              <a:t>Playing</a:t>
            </a:r>
            <a:r>
              <a:rPr lang="pt-BR" sz="2200" dirty="0"/>
              <a:t> </a:t>
            </a:r>
            <a:r>
              <a:rPr lang="pt-BR" sz="2200" dirty="0" err="1"/>
              <a:t>Fields</a:t>
            </a:r>
            <a:r>
              <a:rPr lang="pt-BR" sz="2200" dirty="0"/>
              <a:t> </a:t>
            </a:r>
            <a:r>
              <a:rPr lang="pt-BR" sz="2200" dirty="0" err="1"/>
              <a:t>of</a:t>
            </a:r>
            <a:r>
              <a:rPr lang="pt-BR" sz="2200" dirty="0"/>
              <a:t> </a:t>
            </a:r>
            <a:r>
              <a:rPr lang="pt-BR" sz="2200" dirty="0" err="1"/>
              <a:t>the</a:t>
            </a:r>
            <a:r>
              <a:rPr lang="pt-BR" sz="2200" dirty="0"/>
              <a:t> Future (2020)</a:t>
            </a:r>
          </a:p>
          <a:p>
            <a:r>
              <a:rPr lang="pt-BR" sz="2200" dirty="0"/>
              <a:t> 2. Shell Energy </a:t>
            </a:r>
            <a:r>
              <a:rPr lang="pt-BR" sz="2200" dirty="0" err="1"/>
              <a:t>Scenarios</a:t>
            </a:r>
            <a:r>
              <a:rPr lang="pt-BR" sz="2200" dirty="0"/>
              <a:t> </a:t>
            </a:r>
            <a:r>
              <a:rPr lang="pt-BR" sz="2200" dirty="0" err="1"/>
              <a:t>to</a:t>
            </a:r>
            <a:r>
              <a:rPr lang="pt-BR" sz="2200" dirty="0"/>
              <a:t> 2050</a:t>
            </a:r>
          </a:p>
          <a:p>
            <a:r>
              <a:rPr lang="pt-BR" sz="2200" dirty="0"/>
              <a:t> 3. Shell Global </a:t>
            </a:r>
            <a:r>
              <a:rPr lang="pt-BR" sz="2200" dirty="0" err="1"/>
              <a:t>Scenarios</a:t>
            </a:r>
            <a:r>
              <a:rPr lang="pt-BR" sz="2200" dirty="0"/>
              <a:t> </a:t>
            </a:r>
            <a:r>
              <a:rPr lang="pt-BR" sz="2200" dirty="0" err="1"/>
              <a:t>to</a:t>
            </a:r>
            <a:r>
              <a:rPr lang="pt-BR" sz="2200" dirty="0"/>
              <a:t> </a:t>
            </a:r>
            <a:r>
              <a:rPr lang="pt-BR" sz="2200" dirty="0" smtClean="0"/>
              <a:t>2025</a:t>
            </a:r>
            <a:endParaRPr lang="pt-BR" sz="2200" dirty="0"/>
          </a:p>
          <a:p>
            <a:r>
              <a:rPr lang="pt-BR" sz="2200" dirty="0"/>
              <a:t> </a:t>
            </a:r>
            <a:r>
              <a:rPr lang="pt-BR" sz="2200" dirty="0" smtClean="0"/>
              <a:t>4. </a:t>
            </a:r>
            <a:r>
              <a:rPr lang="pt-BR" sz="2200" dirty="0"/>
              <a:t>Global </a:t>
            </a:r>
            <a:r>
              <a:rPr lang="pt-BR" sz="2200" dirty="0" err="1"/>
              <a:t>Trends</a:t>
            </a:r>
            <a:r>
              <a:rPr lang="pt-BR" sz="2200" dirty="0"/>
              <a:t> </a:t>
            </a:r>
            <a:r>
              <a:rPr lang="pt-BR" sz="2200" dirty="0" err="1"/>
              <a:t>to</a:t>
            </a:r>
            <a:r>
              <a:rPr lang="pt-BR" sz="2200" dirty="0"/>
              <a:t> 2025: A </a:t>
            </a:r>
            <a:r>
              <a:rPr lang="pt-BR" sz="2200" dirty="0" err="1"/>
              <a:t>Transformed</a:t>
            </a:r>
            <a:r>
              <a:rPr lang="pt-BR" sz="2200" dirty="0"/>
              <a:t> World</a:t>
            </a:r>
          </a:p>
          <a:p>
            <a:r>
              <a:rPr lang="pt-BR" sz="2200" dirty="0"/>
              <a:t> </a:t>
            </a:r>
            <a:r>
              <a:rPr lang="pt-BR" sz="2200" dirty="0" smtClean="0"/>
              <a:t>5. </a:t>
            </a:r>
            <a:r>
              <a:rPr lang="pt-BR" sz="2200" dirty="0"/>
              <a:t>Global </a:t>
            </a:r>
            <a:r>
              <a:rPr lang="pt-BR" sz="2200" dirty="0" err="1"/>
              <a:t>Scenarios</a:t>
            </a:r>
            <a:r>
              <a:rPr lang="pt-BR" sz="2200" dirty="0"/>
              <a:t> </a:t>
            </a:r>
            <a:r>
              <a:rPr lang="pt-BR" sz="2200" dirty="0" err="1"/>
              <a:t>to</a:t>
            </a:r>
            <a:r>
              <a:rPr lang="pt-BR" sz="2200" dirty="0"/>
              <a:t> 2025</a:t>
            </a:r>
          </a:p>
          <a:p>
            <a:r>
              <a:rPr lang="pt-BR" sz="2200" dirty="0"/>
              <a:t> </a:t>
            </a:r>
            <a:r>
              <a:rPr lang="pt-BR" sz="2200" dirty="0" smtClean="0"/>
              <a:t>6. </a:t>
            </a:r>
            <a:r>
              <a:rPr lang="pt-BR" sz="2200" dirty="0"/>
              <a:t>The Future </a:t>
            </a:r>
            <a:r>
              <a:rPr lang="pt-BR" sz="2200" dirty="0" err="1"/>
              <a:t>of</a:t>
            </a:r>
            <a:r>
              <a:rPr lang="pt-BR" sz="2200" dirty="0"/>
              <a:t> </a:t>
            </a:r>
            <a:r>
              <a:rPr lang="pt-BR" sz="2200" dirty="0" err="1"/>
              <a:t>the</a:t>
            </a:r>
            <a:r>
              <a:rPr lang="pt-BR" sz="2200" dirty="0"/>
              <a:t> Global </a:t>
            </a:r>
            <a:r>
              <a:rPr lang="pt-BR" sz="2200" dirty="0" err="1"/>
              <a:t>Economy</a:t>
            </a:r>
            <a:r>
              <a:rPr lang="pt-BR" sz="2200" dirty="0"/>
              <a:t> </a:t>
            </a:r>
            <a:r>
              <a:rPr lang="pt-BR" sz="2200" dirty="0" err="1"/>
              <a:t>to</a:t>
            </a:r>
            <a:r>
              <a:rPr lang="pt-BR" sz="2200" dirty="0"/>
              <a:t> 2030</a:t>
            </a:r>
          </a:p>
          <a:p>
            <a:r>
              <a:rPr lang="pt-BR" sz="2200" dirty="0"/>
              <a:t> 7. </a:t>
            </a:r>
            <a:r>
              <a:rPr lang="pt-BR" sz="2200" dirty="0" err="1"/>
              <a:t>Scenarios</a:t>
            </a:r>
            <a:r>
              <a:rPr lang="pt-BR" sz="2200" dirty="0"/>
              <a:t> for </a:t>
            </a:r>
            <a:r>
              <a:rPr lang="pt-BR" sz="2200" dirty="0" err="1"/>
              <a:t>the</a:t>
            </a:r>
            <a:r>
              <a:rPr lang="pt-BR" sz="2200" dirty="0"/>
              <a:t> Future </a:t>
            </a:r>
            <a:r>
              <a:rPr lang="pt-BR" sz="2200" dirty="0" err="1"/>
              <a:t>International</a:t>
            </a:r>
            <a:r>
              <a:rPr lang="pt-BR" sz="2200" dirty="0"/>
              <a:t> </a:t>
            </a:r>
            <a:r>
              <a:rPr lang="pt-BR" sz="2200" dirty="0" err="1"/>
              <a:t>Environment</a:t>
            </a:r>
            <a:r>
              <a:rPr lang="pt-BR" sz="2200" dirty="0"/>
              <a:t> 2010</a:t>
            </a:r>
            <a:r>
              <a:rPr lang="pt-BR" sz="2200" b="1" dirty="0"/>
              <a:t>‐</a:t>
            </a:r>
            <a:r>
              <a:rPr lang="pt-BR" sz="2200" dirty="0"/>
              <a:t>2020</a:t>
            </a:r>
          </a:p>
          <a:p>
            <a:pPr marL="0" indent="0">
              <a:buNone/>
            </a:pP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2618692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 a Am</a:t>
            </a:r>
            <a:r>
              <a:rPr lang="pt-BR" dirty="0" smtClean="0"/>
              <a:t>érica Latina???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9917"/>
            <a:ext cx="7313613" cy="4974165"/>
          </a:xfrm>
        </p:spPr>
        <p:txBody>
          <a:bodyPr>
            <a:normAutofit fontScale="92500" lnSpcReduction="10000"/>
          </a:bodyPr>
          <a:lstStyle/>
          <a:p>
            <a:r>
              <a:rPr lang="pt-BR" b="1" dirty="0" smtClean="0"/>
              <a:t>Dessas observa</a:t>
            </a:r>
            <a:r>
              <a:rPr lang="pt-BR" b="1" dirty="0" smtClean="0"/>
              <a:t>ções algumas questões são colocadas para a América Latina:</a:t>
            </a:r>
          </a:p>
          <a:p>
            <a:r>
              <a:rPr lang="pt-BR" dirty="0" smtClean="0"/>
              <a:t>Em nenhum cenário é explicitado o papel da América Latina ( AL ) como ator .</a:t>
            </a:r>
          </a:p>
          <a:p>
            <a:r>
              <a:rPr lang="pt-BR" dirty="0" smtClean="0"/>
              <a:t>Embora não exista a menção à AL, é evidenciada a importância de Novos Atores de Poder, notadamente China e Índia, embora seja ponto comum o fato de se manter no Ocidente a hegemonia do poder, mesmo sofrendo problemas.</a:t>
            </a:r>
          </a:p>
          <a:p>
            <a:r>
              <a:rPr lang="pt-BR" dirty="0" smtClean="0"/>
              <a:t> </a:t>
            </a:r>
            <a:r>
              <a:rPr lang="pt-BR" dirty="0"/>
              <a:t>A</a:t>
            </a:r>
            <a:r>
              <a:rPr lang="pt-BR" dirty="0" smtClean="0"/>
              <a:t> manutenção da hegemonia será mantida no ocidente em face da permanência da influência desses países no que respeita ao controle dos mercados globais bem como tecnologias, inovações e gestão de recursos naturais.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197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 a América Latina???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energia continuar</a:t>
            </a:r>
            <a:r>
              <a:rPr lang="pt-BR" dirty="0" smtClean="0"/>
              <a:t>á ocupando lugar central no futuro e poderá oferecer aos detentores de suas reservas naturais papel protagonista até então reservado aos que detém a capacidade de sua gestão e comércio, esse é um dos espaços da AL.</a:t>
            </a:r>
          </a:p>
          <a:p>
            <a:r>
              <a:rPr lang="pt-BR" dirty="0" smtClean="0"/>
              <a:t>O meio ambiente, também continuará sendo central na definição das partições de poder, e, do mesmo modo que a energia, poderá reservar importante papel para os grandes detentores de biodiversidade, o que é o caso da AL.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28603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 a América Latina???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recursos naturais, entre eles a </a:t>
            </a:r>
            <a:r>
              <a:rPr lang="pt-BR" dirty="0" smtClean="0"/>
              <a:t>água, também deverão ter importância para desenhar uma nova equação de forças no futuro, já que os novos atores que emergirão nesse contexto são países detentores de importantes reservas e deverão ter posições mais dominantes do que as atuais.</a:t>
            </a:r>
          </a:p>
          <a:p>
            <a:r>
              <a:rPr lang="pt-BR" dirty="0" smtClean="0"/>
              <a:t>A demografia da AL fortemente caracterizada por populações jovens e crescentes conferem um importante diferencial positivo, assim como a estabilidade política que se consolida com o tempo.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304583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 a América Latina???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7"/>
            <a:ext cx="7313613" cy="473127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O futuro reserva papel especial aos que tiverem posi</a:t>
            </a:r>
            <a:r>
              <a:rPr lang="pt-BR" dirty="0" smtClean="0"/>
              <a:t>ções proativas, tendo capacidade de se antecipar às ondas aos invés de serem por elas tragados.</a:t>
            </a:r>
          </a:p>
          <a:p>
            <a:r>
              <a:rPr lang="pt-BR" dirty="0" smtClean="0"/>
              <a:t>O Futuro tem grande “afinidade” com a América Latina e o papel a ser por ela desempenhado será por ela traçado, o que nos traz o sentido de oportunidade raro de poder estar num momento em que nossas divergências são mais fracas do que os pontos de união e a disposição de aproveitarmos nossas características tirando proveito de nossas complementaridades podem desenhar um futuro onde o lugar da América Latina seja mais compatível com sua história e garanta sua importância para os dias que se seguirão.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1571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3200" dirty="0" err="1" smtClean="0"/>
              <a:t>Gracias</a:t>
            </a:r>
            <a:r>
              <a:rPr lang="pt-BR" sz="3200" dirty="0" smtClean="0"/>
              <a:t>!</a:t>
            </a:r>
          </a:p>
          <a:p>
            <a:pPr marL="0" indent="0" algn="ctr">
              <a:buNone/>
            </a:pPr>
            <a:r>
              <a:rPr lang="pt-BR" sz="3200" dirty="0" smtClean="0"/>
              <a:t>Obrigado!</a:t>
            </a:r>
          </a:p>
          <a:p>
            <a:pPr marL="0" indent="0" algn="ctr">
              <a:buNone/>
            </a:pPr>
            <a:endParaRPr lang="pt-BR" sz="3200" dirty="0"/>
          </a:p>
          <a:p>
            <a:pPr marL="0" indent="0" algn="ctr">
              <a:buNone/>
            </a:pPr>
            <a:endParaRPr lang="pt-BR" sz="3200" dirty="0" smtClean="0"/>
          </a:p>
          <a:p>
            <a:pPr marL="0" indent="0" algn="ctr">
              <a:buNone/>
            </a:pPr>
            <a:r>
              <a:rPr lang="pt-BR" sz="2000" dirty="0" err="1" smtClean="0"/>
              <a:t>Lelio@cgee.org.br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274789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668" y="1735138"/>
            <a:ext cx="7831394" cy="4056062"/>
          </a:xfrm>
        </p:spPr>
        <p:txBody>
          <a:bodyPr>
            <a:noAutofit/>
          </a:bodyPr>
          <a:lstStyle/>
          <a:p>
            <a:r>
              <a:rPr lang="pt-BR" sz="2200" dirty="0" smtClean="0"/>
              <a:t> 8</a:t>
            </a:r>
            <a:r>
              <a:rPr lang="pt-BR" sz="2200" dirty="0"/>
              <a:t>. </a:t>
            </a:r>
            <a:r>
              <a:rPr lang="pt-BR" sz="2200" dirty="0" err="1"/>
              <a:t>Scenarios</a:t>
            </a:r>
            <a:r>
              <a:rPr lang="pt-BR" sz="2200" dirty="0"/>
              <a:t> for </a:t>
            </a:r>
            <a:r>
              <a:rPr lang="pt-BR" sz="2200" dirty="0" err="1"/>
              <a:t>the</a:t>
            </a:r>
            <a:r>
              <a:rPr lang="pt-BR" sz="2200" dirty="0"/>
              <a:t> Future </a:t>
            </a:r>
            <a:r>
              <a:rPr lang="pt-BR" sz="2200" dirty="0" err="1"/>
              <a:t>of</a:t>
            </a:r>
            <a:r>
              <a:rPr lang="pt-BR" sz="2200" dirty="0"/>
              <a:t> Technology </a:t>
            </a:r>
            <a:r>
              <a:rPr lang="pt-BR" sz="2200" dirty="0" err="1"/>
              <a:t>and</a:t>
            </a:r>
            <a:r>
              <a:rPr lang="pt-BR" sz="2200" dirty="0"/>
              <a:t> </a:t>
            </a:r>
            <a:r>
              <a:rPr lang="pt-BR" sz="2200" dirty="0" err="1"/>
              <a:t>International</a:t>
            </a:r>
            <a:r>
              <a:rPr lang="pt-BR" sz="2200" dirty="0"/>
              <a:t> </a:t>
            </a:r>
            <a:r>
              <a:rPr lang="pt-BR" sz="2200" dirty="0" err="1"/>
              <a:t>Development</a:t>
            </a:r>
            <a:r>
              <a:rPr lang="pt-BR" sz="2200" dirty="0"/>
              <a:t> (2030)</a:t>
            </a:r>
          </a:p>
          <a:p>
            <a:r>
              <a:rPr lang="pt-BR" sz="2200" dirty="0"/>
              <a:t> 9. World Trade: </a:t>
            </a:r>
            <a:r>
              <a:rPr lang="pt-BR" sz="2200" dirty="0" err="1"/>
              <a:t>Possible</a:t>
            </a:r>
            <a:r>
              <a:rPr lang="pt-BR" sz="2200" dirty="0"/>
              <a:t> Futures (2020)</a:t>
            </a:r>
          </a:p>
          <a:p>
            <a:r>
              <a:rPr lang="pt-BR" sz="2200" dirty="0"/>
              <a:t> 10. World </a:t>
            </a:r>
            <a:r>
              <a:rPr lang="pt-BR" sz="2200" dirty="0" err="1"/>
              <a:t>Water</a:t>
            </a:r>
            <a:r>
              <a:rPr lang="pt-BR" sz="2200" dirty="0"/>
              <a:t> Vision – </a:t>
            </a:r>
            <a:r>
              <a:rPr lang="pt-BR" sz="2200" dirty="0" err="1"/>
              <a:t>Three</a:t>
            </a:r>
            <a:r>
              <a:rPr lang="pt-BR" sz="2200" dirty="0"/>
              <a:t> Global </a:t>
            </a:r>
            <a:r>
              <a:rPr lang="pt-BR" sz="2200" dirty="0" err="1"/>
              <a:t>Water</a:t>
            </a:r>
            <a:r>
              <a:rPr lang="pt-BR" sz="2200" dirty="0"/>
              <a:t> </a:t>
            </a:r>
            <a:r>
              <a:rPr lang="pt-BR" sz="2200" dirty="0" err="1"/>
              <a:t>Scenarios</a:t>
            </a:r>
            <a:r>
              <a:rPr lang="pt-BR" sz="2200" dirty="0"/>
              <a:t> (2025)</a:t>
            </a:r>
          </a:p>
          <a:p>
            <a:r>
              <a:rPr lang="pt-BR" sz="2200" dirty="0" smtClean="0"/>
              <a:t> 11</a:t>
            </a:r>
            <a:r>
              <a:rPr lang="pt-BR" sz="2200" dirty="0"/>
              <a:t>. The Outlook – </a:t>
            </a:r>
            <a:r>
              <a:rPr lang="pt-BR" sz="2200" dirty="0" err="1"/>
              <a:t>Towards</a:t>
            </a:r>
            <a:r>
              <a:rPr lang="pt-BR" sz="2200" dirty="0"/>
              <a:t> 2015 </a:t>
            </a:r>
            <a:r>
              <a:rPr lang="pt-BR" sz="2200" dirty="0" err="1"/>
              <a:t>and</a:t>
            </a:r>
            <a:r>
              <a:rPr lang="pt-BR" sz="2200" dirty="0"/>
              <a:t> </a:t>
            </a:r>
            <a:r>
              <a:rPr lang="pt-BR" sz="2200" dirty="0" err="1"/>
              <a:t>Beyond</a:t>
            </a:r>
            <a:endParaRPr lang="pt-BR" sz="2200" dirty="0"/>
          </a:p>
          <a:p>
            <a:r>
              <a:rPr lang="pt-BR" sz="2200" dirty="0"/>
              <a:t> </a:t>
            </a:r>
            <a:r>
              <a:rPr lang="pt-BR" sz="2200" dirty="0" smtClean="0"/>
              <a:t>12. </a:t>
            </a:r>
            <a:r>
              <a:rPr lang="pt-BR" sz="2200" dirty="0" err="1"/>
              <a:t>Horizons</a:t>
            </a:r>
            <a:r>
              <a:rPr lang="pt-BR" sz="2200" dirty="0"/>
              <a:t> 2020 – A </a:t>
            </a:r>
            <a:r>
              <a:rPr lang="pt-BR" sz="2200" dirty="0" err="1"/>
              <a:t>Glimpse</a:t>
            </a:r>
            <a:r>
              <a:rPr lang="pt-BR" sz="2200" dirty="0"/>
              <a:t> </a:t>
            </a:r>
            <a:r>
              <a:rPr lang="pt-BR" sz="2200" dirty="0" err="1"/>
              <a:t>of</a:t>
            </a:r>
            <a:r>
              <a:rPr lang="pt-BR" sz="2200" dirty="0"/>
              <a:t> </a:t>
            </a:r>
            <a:r>
              <a:rPr lang="pt-BR" sz="2200" dirty="0" err="1"/>
              <a:t>Things</a:t>
            </a:r>
            <a:r>
              <a:rPr lang="pt-BR" sz="2200" dirty="0"/>
              <a:t> </a:t>
            </a:r>
            <a:r>
              <a:rPr lang="pt-BR" sz="2200" dirty="0" err="1"/>
              <a:t>to</a:t>
            </a:r>
            <a:r>
              <a:rPr lang="pt-BR" sz="2200" dirty="0"/>
              <a:t> </a:t>
            </a:r>
            <a:r>
              <a:rPr lang="pt-BR" sz="2200" dirty="0" smtClean="0"/>
              <a:t>Come</a:t>
            </a:r>
            <a:endParaRPr lang="pt-BR" sz="2200" dirty="0"/>
          </a:p>
          <a:p>
            <a:r>
              <a:rPr lang="pt-BR" sz="2200" dirty="0"/>
              <a:t> </a:t>
            </a:r>
            <a:r>
              <a:rPr lang="pt-BR" sz="2200" dirty="0" smtClean="0"/>
              <a:t>13. </a:t>
            </a:r>
            <a:r>
              <a:rPr lang="pt-BR" sz="2200" dirty="0" err="1"/>
              <a:t>Deciding</a:t>
            </a:r>
            <a:r>
              <a:rPr lang="pt-BR" sz="2200" dirty="0"/>
              <a:t> </a:t>
            </a:r>
            <a:r>
              <a:rPr lang="pt-BR" sz="2200" dirty="0" err="1"/>
              <a:t>the</a:t>
            </a:r>
            <a:r>
              <a:rPr lang="pt-BR" sz="2200" dirty="0"/>
              <a:t> Future: Energy </a:t>
            </a:r>
            <a:r>
              <a:rPr lang="pt-BR" sz="2200" dirty="0" err="1"/>
              <a:t>Policy</a:t>
            </a:r>
            <a:r>
              <a:rPr lang="pt-BR" sz="2200" dirty="0"/>
              <a:t> </a:t>
            </a:r>
            <a:r>
              <a:rPr lang="pt-BR" sz="2200" dirty="0" err="1"/>
              <a:t>Scenarios</a:t>
            </a:r>
            <a:r>
              <a:rPr lang="pt-BR" sz="2200" dirty="0"/>
              <a:t> </a:t>
            </a:r>
            <a:r>
              <a:rPr lang="pt-BR" sz="2200" dirty="0" err="1"/>
              <a:t>to</a:t>
            </a:r>
            <a:r>
              <a:rPr lang="pt-BR" sz="2200" dirty="0"/>
              <a:t> </a:t>
            </a:r>
            <a:r>
              <a:rPr lang="pt-BR" sz="2200" dirty="0" smtClean="0"/>
              <a:t>2050</a:t>
            </a:r>
            <a:endParaRPr lang="pt-BR" sz="22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326262"/>
            <a:ext cx="7313613" cy="868362"/>
          </a:xfrm>
        </p:spPr>
        <p:txBody>
          <a:bodyPr/>
          <a:lstStyle/>
          <a:p>
            <a:r>
              <a:rPr lang="pt-BR" b="1" dirty="0" smtClean="0"/>
              <a:t>Os cenários avaliados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654810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671" y="589063"/>
            <a:ext cx="7816645" cy="1510334"/>
          </a:xfrm>
        </p:spPr>
        <p:txBody>
          <a:bodyPr/>
          <a:lstStyle/>
          <a:p>
            <a:r>
              <a:rPr lang="pt-BR" sz="2200" b="1" dirty="0" err="1"/>
              <a:t>EVA’s</a:t>
            </a:r>
            <a:r>
              <a:rPr lang="pt-BR" sz="2200" b="1" dirty="0"/>
              <a:t> Global </a:t>
            </a:r>
            <a:r>
              <a:rPr lang="pt-BR" sz="2200" b="1" dirty="0" err="1"/>
              <a:t>Scenarios</a:t>
            </a:r>
            <a:r>
              <a:rPr lang="pt-BR" sz="2200" b="1" dirty="0"/>
              <a:t> – </a:t>
            </a:r>
            <a:r>
              <a:rPr lang="pt-BR" sz="2200" b="1" dirty="0" err="1"/>
              <a:t>Playing</a:t>
            </a:r>
            <a:r>
              <a:rPr lang="pt-BR" sz="2200" b="1" dirty="0"/>
              <a:t> </a:t>
            </a:r>
            <a:r>
              <a:rPr lang="pt-BR" sz="2200" b="1" dirty="0" err="1"/>
              <a:t>Fields</a:t>
            </a:r>
            <a:r>
              <a:rPr lang="pt-BR" sz="2200" b="1" dirty="0"/>
              <a:t> </a:t>
            </a:r>
            <a:r>
              <a:rPr lang="pt-BR" sz="2200" b="1" dirty="0" err="1"/>
              <a:t>of</a:t>
            </a:r>
            <a:r>
              <a:rPr lang="pt-BR" sz="2200" b="1" dirty="0"/>
              <a:t> </a:t>
            </a:r>
            <a:r>
              <a:rPr lang="pt-BR" sz="2200" b="1" dirty="0" err="1"/>
              <a:t>the</a:t>
            </a:r>
            <a:r>
              <a:rPr lang="pt-BR" sz="2200" b="1" dirty="0"/>
              <a:t> </a:t>
            </a:r>
            <a:r>
              <a:rPr lang="pt-BR" sz="2200" b="1" dirty="0" smtClean="0"/>
              <a:t>Future (</a:t>
            </a:r>
            <a:r>
              <a:rPr lang="pt-BR" sz="2200" b="1" dirty="0"/>
              <a:t>2020)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dirty="0" err="1"/>
              <a:t>Finnish</a:t>
            </a:r>
            <a:r>
              <a:rPr lang="pt-BR" sz="2000" dirty="0"/>
              <a:t> Business </a:t>
            </a:r>
            <a:r>
              <a:rPr lang="pt-BR" sz="2000" dirty="0" err="1"/>
              <a:t>and</a:t>
            </a:r>
            <a:r>
              <a:rPr lang="pt-BR" sz="2000" dirty="0"/>
              <a:t> </a:t>
            </a:r>
            <a:r>
              <a:rPr lang="pt-BR" sz="2000" dirty="0" err="1"/>
              <a:t>Policy</a:t>
            </a:r>
            <a:r>
              <a:rPr lang="pt-BR" sz="2000" dirty="0"/>
              <a:t> </a:t>
            </a:r>
            <a:r>
              <a:rPr lang="pt-BR" sz="2000" dirty="0" err="1"/>
              <a:t>Forum</a:t>
            </a:r>
            <a:r>
              <a:rPr lang="pt-BR" sz="2000" dirty="0"/>
              <a:t> EVA</a:t>
            </a:r>
            <a:br>
              <a:rPr lang="pt-BR" sz="2000" dirty="0"/>
            </a:br>
            <a:r>
              <a:rPr lang="pt-BR" sz="1800" dirty="0"/>
              <a:t>Data Publicação: 2009</a:t>
            </a:r>
            <a:br>
              <a:rPr lang="pt-BR" sz="1800" dirty="0"/>
            </a:br>
            <a:r>
              <a:rPr lang="pt-BR" sz="1800" dirty="0"/>
              <a:t>Horizonte Temporal: 2020</a:t>
            </a:r>
            <a:br>
              <a:rPr lang="pt-BR" sz="1800" dirty="0"/>
            </a:br>
            <a:r>
              <a:rPr lang="pt-BR" sz="1800" dirty="0"/>
              <a:t>Foco Estratégico: Global</a:t>
            </a:r>
            <a:r>
              <a:rPr lang="pt-BR" sz="2000" dirty="0"/>
              <a:t/>
            </a:r>
            <a:br>
              <a:rPr lang="pt-BR" sz="2000" dirty="0"/>
            </a:br>
            <a:endParaRPr lang="pt-BR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41" r="41"/>
          <a:stretch>
            <a:fillRect/>
          </a:stretch>
        </p:blipFill>
        <p:spPr>
          <a:xfrm>
            <a:off x="943896" y="2236570"/>
            <a:ext cx="7313613" cy="4056062"/>
          </a:xfrm>
        </p:spPr>
      </p:pic>
    </p:spTree>
    <p:extLst>
      <p:ext uri="{BB962C8B-B14F-4D97-AF65-F5344CB8AC3E}">
        <p14:creationId xmlns:p14="http://schemas.microsoft.com/office/powerpoint/2010/main" val="1752870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671" y="2173146"/>
            <a:ext cx="7313613" cy="3809006"/>
          </a:xfrm>
        </p:spPr>
        <p:txBody>
          <a:bodyPr>
            <a:noAutofit/>
          </a:bodyPr>
          <a:lstStyle/>
          <a:p>
            <a:pPr algn="just"/>
            <a:r>
              <a:rPr lang="pt-BR" sz="1800" dirty="0"/>
              <a:t>Globalização (o ambiente operacional, apesar da crise económica, manter</a:t>
            </a:r>
            <a:r>
              <a:rPr lang="pt-BR" sz="1800" b="1" dirty="0"/>
              <a:t>‐</a:t>
            </a:r>
            <a:r>
              <a:rPr lang="pt-BR" sz="1800" dirty="0"/>
              <a:t>se</a:t>
            </a:r>
            <a:r>
              <a:rPr lang="pt-BR" sz="1800" b="1" dirty="0"/>
              <a:t>‐</a:t>
            </a:r>
            <a:r>
              <a:rPr lang="pt-BR" sz="1800" dirty="0"/>
              <a:t>á global);</a:t>
            </a:r>
          </a:p>
          <a:p>
            <a:pPr algn="just"/>
            <a:r>
              <a:rPr lang="pt-BR" sz="1800" dirty="0" smtClean="0"/>
              <a:t>Crescente </a:t>
            </a:r>
            <a:r>
              <a:rPr lang="pt-BR" sz="1800" dirty="0"/>
              <a:t>importância da China e da Índia (não apenas em termos </a:t>
            </a:r>
            <a:r>
              <a:rPr lang="pt-BR" sz="1800" dirty="0" smtClean="0"/>
              <a:t>econômicos, mas igualmente </a:t>
            </a:r>
            <a:r>
              <a:rPr lang="pt-BR" sz="1800" dirty="0"/>
              <a:t>políticos e geopolíticos);</a:t>
            </a:r>
          </a:p>
          <a:p>
            <a:pPr algn="just"/>
            <a:r>
              <a:rPr lang="pt-BR" sz="1800" dirty="0" smtClean="0"/>
              <a:t>Aumento </a:t>
            </a:r>
            <a:r>
              <a:rPr lang="pt-BR" sz="1800" dirty="0"/>
              <a:t>das necessidades de energia;</a:t>
            </a:r>
          </a:p>
          <a:p>
            <a:pPr algn="just"/>
            <a:r>
              <a:rPr lang="pt-BR" sz="1800" dirty="0" smtClean="0"/>
              <a:t>Continuação </a:t>
            </a:r>
            <a:r>
              <a:rPr lang="pt-BR" sz="1800" dirty="0"/>
              <a:t>da explosão demográfica, combinando um crescimento global da </a:t>
            </a:r>
            <a:r>
              <a:rPr lang="pt-BR" sz="1800" dirty="0" smtClean="0"/>
              <a:t>população mundial </a:t>
            </a:r>
            <a:r>
              <a:rPr lang="pt-BR" sz="1800" dirty="0"/>
              <a:t>(pressionando os recursos e as alterações climáticas) com taxas de </a:t>
            </a:r>
            <a:r>
              <a:rPr lang="pt-BR" sz="1800" dirty="0" smtClean="0"/>
              <a:t>crescimento populacional </a:t>
            </a:r>
            <a:r>
              <a:rPr lang="pt-BR" sz="1800" dirty="0"/>
              <a:t>divergentes entre países e regiões;</a:t>
            </a:r>
          </a:p>
          <a:p>
            <a:pPr algn="just"/>
            <a:r>
              <a:rPr lang="pt-BR" sz="1800" dirty="0" smtClean="0"/>
              <a:t>Envelhecimento </a:t>
            </a:r>
            <a:r>
              <a:rPr lang="pt-BR" sz="1800" dirty="0"/>
              <a:t>da população</a:t>
            </a:r>
            <a:r>
              <a:rPr lang="pt-BR" sz="1800" dirty="0" smtClean="0"/>
              <a:t>;</a:t>
            </a:r>
          </a:p>
          <a:p>
            <a:pPr algn="just"/>
            <a:r>
              <a:rPr lang="pt-BR" sz="1800" dirty="0"/>
              <a:t>Aumento da importância da produção alimentar;</a:t>
            </a:r>
          </a:p>
          <a:p>
            <a:pPr algn="just"/>
            <a:endParaRPr lang="pt-BR" sz="1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2671" y="294103"/>
            <a:ext cx="7816645" cy="1510334"/>
          </a:xfrm>
        </p:spPr>
        <p:txBody>
          <a:bodyPr/>
          <a:lstStyle/>
          <a:p>
            <a:r>
              <a:rPr lang="pt-BR" sz="2200" b="1" dirty="0" err="1"/>
              <a:t>EVA’s</a:t>
            </a:r>
            <a:r>
              <a:rPr lang="pt-BR" sz="2200" b="1" dirty="0"/>
              <a:t> Global </a:t>
            </a:r>
            <a:r>
              <a:rPr lang="pt-BR" sz="2200" b="1" dirty="0" err="1"/>
              <a:t>Scenarios</a:t>
            </a:r>
            <a:r>
              <a:rPr lang="pt-BR" sz="2200" b="1" dirty="0"/>
              <a:t> – </a:t>
            </a:r>
            <a:r>
              <a:rPr lang="pt-BR" sz="2200" b="1" dirty="0" err="1"/>
              <a:t>Playing</a:t>
            </a:r>
            <a:r>
              <a:rPr lang="pt-BR" sz="2200" b="1" dirty="0"/>
              <a:t> </a:t>
            </a:r>
            <a:r>
              <a:rPr lang="pt-BR" sz="2200" b="1" dirty="0" err="1"/>
              <a:t>Fields</a:t>
            </a:r>
            <a:r>
              <a:rPr lang="pt-BR" sz="2200" b="1" dirty="0"/>
              <a:t> </a:t>
            </a:r>
            <a:r>
              <a:rPr lang="pt-BR" sz="2200" b="1" dirty="0" err="1"/>
              <a:t>of</a:t>
            </a:r>
            <a:r>
              <a:rPr lang="pt-BR" sz="2200" b="1" dirty="0"/>
              <a:t> </a:t>
            </a:r>
            <a:r>
              <a:rPr lang="pt-BR" sz="2200" b="1" dirty="0" err="1"/>
              <a:t>the</a:t>
            </a:r>
            <a:r>
              <a:rPr lang="pt-BR" sz="2200" b="1" dirty="0"/>
              <a:t> </a:t>
            </a:r>
            <a:r>
              <a:rPr lang="pt-BR" sz="2200" b="1" dirty="0" smtClean="0"/>
              <a:t>Future (</a:t>
            </a:r>
            <a:r>
              <a:rPr lang="pt-BR" sz="2200" b="1" dirty="0"/>
              <a:t>2020)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dirty="0" err="1"/>
              <a:t>Finnish</a:t>
            </a:r>
            <a:r>
              <a:rPr lang="pt-BR" sz="2000" dirty="0"/>
              <a:t> Business </a:t>
            </a:r>
            <a:r>
              <a:rPr lang="pt-BR" sz="2000" dirty="0" err="1"/>
              <a:t>and</a:t>
            </a:r>
            <a:r>
              <a:rPr lang="pt-BR" sz="2000" dirty="0"/>
              <a:t> </a:t>
            </a:r>
            <a:r>
              <a:rPr lang="pt-BR" sz="2000" dirty="0" err="1"/>
              <a:t>Policy</a:t>
            </a:r>
            <a:r>
              <a:rPr lang="pt-BR" sz="2000" dirty="0"/>
              <a:t> </a:t>
            </a:r>
            <a:r>
              <a:rPr lang="pt-BR" sz="2000" dirty="0" err="1"/>
              <a:t>Forum</a:t>
            </a:r>
            <a:r>
              <a:rPr lang="pt-BR" sz="2000" dirty="0"/>
              <a:t> EVA</a:t>
            </a:r>
            <a:br>
              <a:rPr lang="pt-BR" sz="2000" dirty="0"/>
            </a:br>
            <a:r>
              <a:rPr lang="pt-BR" sz="1600" dirty="0"/>
              <a:t>Data Publicação: 2009</a:t>
            </a:r>
            <a:br>
              <a:rPr lang="pt-BR" sz="1600" dirty="0"/>
            </a:br>
            <a:r>
              <a:rPr lang="pt-BR" sz="1600" dirty="0"/>
              <a:t>Horizonte Temporal: 2020</a:t>
            </a:r>
            <a:br>
              <a:rPr lang="pt-BR" sz="1600" dirty="0"/>
            </a:br>
            <a:r>
              <a:rPr lang="pt-BR" sz="1600" dirty="0"/>
              <a:t>Foco Estratégico: Global</a:t>
            </a:r>
            <a:r>
              <a:rPr lang="pt-BR" sz="2000" dirty="0"/>
              <a:t/>
            </a:r>
            <a:br>
              <a:rPr lang="pt-BR" sz="2000" dirty="0"/>
            </a:b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668920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48681"/>
            <a:ext cx="7313613" cy="4720622"/>
          </a:xfrm>
        </p:spPr>
        <p:txBody>
          <a:bodyPr>
            <a:noAutofit/>
          </a:bodyPr>
          <a:lstStyle/>
          <a:p>
            <a:pPr algn="just"/>
            <a:r>
              <a:rPr lang="pt-BR" sz="1800" dirty="0" smtClean="0"/>
              <a:t>Sobrecarga </a:t>
            </a:r>
            <a:r>
              <a:rPr lang="pt-BR" sz="1800" dirty="0"/>
              <a:t>do sector público, e pressões crescentes no sentido da elevação da </a:t>
            </a:r>
            <a:r>
              <a:rPr lang="pt-BR" sz="1800" dirty="0" smtClean="0"/>
              <a:t>sua eficiência</a:t>
            </a:r>
            <a:r>
              <a:rPr lang="pt-BR" sz="1800" dirty="0"/>
              <a:t>;</a:t>
            </a:r>
          </a:p>
          <a:p>
            <a:pPr algn="just"/>
            <a:r>
              <a:rPr lang="pt-BR" sz="1800" dirty="0" smtClean="0"/>
              <a:t>Desenvolvimento </a:t>
            </a:r>
            <a:r>
              <a:rPr lang="pt-BR" sz="1800" dirty="0"/>
              <a:t>da tecnologia;</a:t>
            </a:r>
          </a:p>
          <a:p>
            <a:pPr algn="just"/>
            <a:r>
              <a:rPr lang="pt-BR" sz="1800" dirty="0" smtClean="0"/>
              <a:t>Aumento </a:t>
            </a:r>
            <a:r>
              <a:rPr lang="pt-BR" sz="1800" dirty="0"/>
              <a:t>da importância das redes de tecnologias de informação e das </a:t>
            </a:r>
            <a:r>
              <a:rPr lang="pt-BR" sz="1800" dirty="0" smtClean="0"/>
              <a:t>comunidades sociais</a:t>
            </a:r>
            <a:r>
              <a:rPr lang="pt-BR" sz="1800" dirty="0"/>
              <a:t>;</a:t>
            </a:r>
          </a:p>
          <a:p>
            <a:pPr algn="just"/>
            <a:r>
              <a:rPr lang="pt-BR" sz="1800" dirty="0" smtClean="0"/>
              <a:t>Maior </a:t>
            </a:r>
            <a:r>
              <a:rPr lang="pt-BR" sz="1800" dirty="0"/>
              <a:t>ênfase em questões ecológicas e no ambiente;</a:t>
            </a:r>
          </a:p>
          <a:p>
            <a:pPr algn="just"/>
            <a:r>
              <a:rPr lang="pt-BR" sz="1800" dirty="0" smtClean="0"/>
              <a:t>Sensibilização </a:t>
            </a:r>
            <a:r>
              <a:rPr lang="pt-BR" sz="1800" dirty="0"/>
              <a:t>crescente para questões da segurança;</a:t>
            </a:r>
          </a:p>
          <a:p>
            <a:pPr algn="just"/>
            <a:r>
              <a:rPr lang="pt-BR" sz="1800" dirty="0" smtClean="0"/>
              <a:t>Intensifica</a:t>
            </a:r>
            <a:r>
              <a:rPr lang="pt-BR" sz="1800" b="1" dirty="0" smtClean="0"/>
              <a:t>‐</a:t>
            </a:r>
            <a:r>
              <a:rPr lang="pt-BR" sz="1800" dirty="0" smtClean="0"/>
              <a:t>se </a:t>
            </a:r>
            <a:r>
              <a:rPr lang="pt-BR" sz="1800" dirty="0"/>
              <a:t>a necessidade de know</a:t>
            </a:r>
            <a:r>
              <a:rPr lang="pt-BR" sz="1800" b="1" dirty="0"/>
              <a:t>‐</a:t>
            </a:r>
            <a:r>
              <a:rPr lang="pt-BR" sz="1800" dirty="0"/>
              <a:t>how e de inovação;</a:t>
            </a:r>
          </a:p>
          <a:p>
            <a:pPr algn="just"/>
            <a:r>
              <a:rPr lang="pt-BR" sz="1800" dirty="0" smtClean="0"/>
              <a:t>Aumenta </a:t>
            </a:r>
            <a:r>
              <a:rPr lang="pt-BR" sz="1800" dirty="0"/>
              <a:t>a competição por peritos e por mão</a:t>
            </a:r>
            <a:r>
              <a:rPr lang="pt-BR" sz="1800" b="1" dirty="0"/>
              <a:t>‐</a:t>
            </a:r>
            <a:r>
              <a:rPr lang="pt-BR" sz="1800" dirty="0"/>
              <a:t>de</a:t>
            </a:r>
            <a:r>
              <a:rPr lang="pt-BR" sz="1800" b="1" dirty="0"/>
              <a:t>‐</a:t>
            </a:r>
            <a:r>
              <a:rPr lang="pt-BR" sz="1800" dirty="0"/>
              <a:t>obra estrangeira;</a:t>
            </a:r>
          </a:p>
          <a:p>
            <a:pPr algn="just"/>
            <a:r>
              <a:rPr lang="pt-BR" sz="1800" dirty="0" smtClean="0"/>
              <a:t>Modelos </a:t>
            </a:r>
            <a:r>
              <a:rPr lang="pt-BR" sz="1800" dirty="0"/>
              <a:t>de negócio renovados fruto de um ambiente empresarial em mutação acelerada.</a:t>
            </a:r>
          </a:p>
          <a:p>
            <a:pPr algn="just"/>
            <a:endParaRPr lang="pt-BR" sz="18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22671" y="294103"/>
            <a:ext cx="7816645" cy="1510334"/>
          </a:xfrm>
        </p:spPr>
        <p:txBody>
          <a:bodyPr/>
          <a:lstStyle/>
          <a:p>
            <a:r>
              <a:rPr lang="pt-BR" sz="2200" b="1" dirty="0" err="1"/>
              <a:t>EVA’s</a:t>
            </a:r>
            <a:r>
              <a:rPr lang="pt-BR" sz="2200" b="1" dirty="0"/>
              <a:t> Global </a:t>
            </a:r>
            <a:r>
              <a:rPr lang="pt-BR" sz="2200" b="1" dirty="0" err="1"/>
              <a:t>Scenarios</a:t>
            </a:r>
            <a:r>
              <a:rPr lang="pt-BR" sz="2200" b="1" dirty="0"/>
              <a:t> – </a:t>
            </a:r>
            <a:r>
              <a:rPr lang="pt-BR" sz="2200" b="1" dirty="0" err="1"/>
              <a:t>Playing</a:t>
            </a:r>
            <a:r>
              <a:rPr lang="pt-BR" sz="2200" b="1" dirty="0"/>
              <a:t> </a:t>
            </a:r>
            <a:r>
              <a:rPr lang="pt-BR" sz="2200" b="1" dirty="0" err="1"/>
              <a:t>Fields</a:t>
            </a:r>
            <a:r>
              <a:rPr lang="pt-BR" sz="2200" b="1" dirty="0"/>
              <a:t> </a:t>
            </a:r>
            <a:r>
              <a:rPr lang="pt-BR" sz="2200" b="1" dirty="0" err="1"/>
              <a:t>of</a:t>
            </a:r>
            <a:r>
              <a:rPr lang="pt-BR" sz="2200" b="1" dirty="0"/>
              <a:t> </a:t>
            </a:r>
            <a:r>
              <a:rPr lang="pt-BR" sz="2200" b="1" dirty="0" err="1"/>
              <a:t>the</a:t>
            </a:r>
            <a:r>
              <a:rPr lang="pt-BR" sz="2200" b="1" dirty="0"/>
              <a:t> </a:t>
            </a:r>
            <a:r>
              <a:rPr lang="pt-BR" sz="2200" b="1" dirty="0" smtClean="0"/>
              <a:t>Future (</a:t>
            </a:r>
            <a:r>
              <a:rPr lang="pt-BR" sz="2200" b="1" dirty="0"/>
              <a:t>2020)</a:t>
            </a:r>
            <a:r>
              <a:rPr lang="pt-BR" sz="2000" dirty="0"/>
              <a:t/>
            </a:r>
            <a:br>
              <a:rPr lang="pt-BR" sz="2000" dirty="0"/>
            </a:br>
            <a:r>
              <a:rPr lang="pt-BR" sz="2000" dirty="0" err="1"/>
              <a:t>Finnish</a:t>
            </a:r>
            <a:r>
              <a:rPr lang="pt-BR" sz="2000" dirty="0"/>
              <a:t> Business </a:t>
            </a:r>
            <a:r>
              <a:rPr lang="pt-BR" sz="2000" dirty="0" err="1"/>
              <a:t>and</a:t>
            </a:r>
            <a:r>
              <a:rPr lang="pt-BR" sz="2000" dirty="0"/>
              <a:t> </a:t>
            </a:r>
            <a:r>
              <a:rPr lang="pt-BR" sz="2000" dirty="0" err="1"/>
              <a:t>Policy</a:t>
            </a:r>
            <a:r>
              <a:rPr lang="pt-BR" sz="2000" dirty="0"/>
              <a:t> </a:t>
            </a:r>
            <a:r>
              <a:rPr lang="pt-BR" sz="2000" dirty="0" err="1"/>
              <a:t>Forum</a:t>
            </a:r>
            <a:r>
              <a:rPr lang="pt-BR" sz="2000" dirty="0"/>
              <a:t> EVA</a:t>
            </a:r>
            <a:br>
              <a:rPr lang="pt-BR" sz="2000" dirty="0"/>
            </a:br>
            <a:r>
              <a:rPr lang="pt-BR" sz="1600" dirty="0"/>
              <a:t>Data Publicação: 2009</a:t>
            </a:r>
            <a:br>
              <a:rPr lang="pt-BR" sz="1600" dirty="0"/>
            </a:br>
            <a:r>
              <a:rPr lang="pt-BR" sz="1600" dirty="0"/>
              <a:t>Horizonte Temporal: 2020</a:t>
            </a:r>
            <a:br>
              <a:rPr lang="pt-BR" sz="1600" dirty="0"/>
            </a:br>
            <a:r>
              <a:rPr lang="pt-BR" sz="1600" dirty="0"/>
              <a:t>Foco Estratégico: Global</a:t>
            </a:r>
            <a:r>
              <a:rPr lang="pt-BR" sz="2000" dirty="0"/>
              <a:t/>
            </a:r>
            <a:br>
              <a:rPr lang="pt-BR" sz="2000" dirty="0"/>
            </a:b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668811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0093"/>
            <a:ext cx="7313613" cy="1655045"/>
          </a:xfrm>
        </p:spPr>
        <p:txBody>
          <a:bodyPr/>
          <a:lstStyle/>
          <a:p>
            <a:r>
              <a:rPr lang="pt-BR" sz="2200" b="1" dirty="0"/>
              <a:t>Shell Energy </a:t>
            </a:r>
            <a:r>
              <a:rPr lang="pt-BR" sz="2200" b="1" dirty="0" err="1" smtClean="0"/>
              <a:t>Scenarios</a:t>
            </a:r>
            <a:r>
              <a:rPr lang="pt-BR" sz="2200" b="1" dirty="0" smtClean="0"/>
              <a:t>  </a:t>
            </a:r>
            <a:r>
              <a:rPr lang="pt-BR" sz="2200" b="1" dirty="0" err="1"/>
              <a:t>to</a:t>
            </a:r>
            <a:r>
              <a:rPr lang="pt-BR" sz="2200" b="1" dirty="0"/>
              <a:t> </a:t>
            </a:r>
            <a:r>
              <a:rPr lang="pt-BR" sz="2200" b="1" dirty="0" smtClean="0"/>
              <a:t>2050 </a:t>
            </a:r>
            <a:r>
              <a:rPr lang="pt-BR" sz="2200" b="1" dirty="0" err="1" smtClean="0"/>
              <a:t>and</a:t>
            </a:r>
            <a:r>
              <a:rPr lang="pt-BR" sz="2200" b="1" dirty="0" smtClean="0"/>
              <a:t> Global </a:t>
            </a:r>
            <a:r>
              <a:rPr lang="pt-BR" sz="2200" b="1" dirty="0" err="1" smtClean="0"/>
              <a:t>Scenarios</a:t>
            </a:r>
            <a:r>
              <a:rPr lang="pt-BR" sz="2200" b="1" dirty="0" smtClean="0"/>
              <a:t> </a:t>
            </a:r>
            <a:r>
              <a:rPr lang="pt-BR" sz="2200" b="1" dirty="0" err="1" smtClean="0"/>
              <a:t>to</a:t>
            </a:r>
            <a:r>
              <a:rPr lang="pt-BR" sz="2200" b="1" dirty="0" smtClean="0"/>
              <a:t> 2025 </a:t>
            </a:r>
            <a:r>
              <a:rPr lang="pt-BR" sz="2200" dirty="0" smtClean="0"/>
              <a:t/>
            </a:r>
            <a:br>
              <a:rPr lang="pt-BR" sz="2200" dirty="0" smtClean="0"/>
            </a:br>
            <a:r>
              <a:rPr lang="pt-BR" sz="1800" dirty="0" smtClean="0"/>
              <a:t>Royal </a:t>
            </a:r>
            <a:r>
              <a:rPr lang="pt-BR" sz="1800" dirty="0" err="1"/>
              <a:t>Dutch</a:t>
            </a:r>
            <a:r>
              <a:rPr lang="pt-BR" sz="1800" dirty="0"/>
              <a:t> Shell </a:t>
            </a:r>
            <a:r>
              <a:rPr lang="pt-BR" sz="1800" dirty="0" err="1"/>
              <a:t>plc</a:t>
            </a:r>
            <a:r>
              <a:rPr lang="pt-BR" sz="1800" dirty="0"/>
              <a:t/>
            </a:r>
            <a:br>
              <a:rPr lang="pt-BR" sz="1800" dirty="0"/>
            </a:br>
            <a:r>
              <a:rPr lang="pt-BR" sz="1600" dirty="0"/>
              <a:t>Data Publicação: 2008</a:t>
            </a:r>
            <a:br>
              <a:rPr lang="pt-BR" sz="1600" dirty="0"/>
            </a:br>
            <a:r>
              <a:rPr lang="pt-BR" sz="1600" dirty="0"/>
              <a:t>Horizonte Temporal: 2050</a:t>
            </a:r>
            <a:br>
              <a:rPr lang="pt-BR" sz="1600" dirty="0"/>
            </a:br>
            <a:r>
              <a:rPr lang="pt-BR" sz="1600" dirty="0"/>
              <a:t>Foco Estratégico: Energia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98816"/>
            <a:ext cx="7313613" cy="4056062"/>
          </a:xfrm>
        </p:spPr>
        <p:txBody>
          <a:bodyPr/>
          <a:lstStyle/>
          <a:p>
            <a:r>
              <a:rPr lang="pt-BR" dirty="0"/>
              <a:t>Crescimento da população e desenvolvimento </a:t>
            </a:r>
            <a:r>
              <a:rPr lang="pt-BR" dirty="0" smtClean="0"/>
              <a:t>econômico</a:t>
            </a:r>
            <a:r>
              <a:rPr lang="pt-BR" dirty="0"/>
              <a:t>;</a:t>
            </a:r>
          </a:p>
          <a:p>
            <a:r>
              <a:rPr lang="pt-BR" dirty="0" smtClean="0"/>
              <a:t>Fornecimento </a:t>
            </a:r>
            <a:r>
              <a:rPr lang="pt-BR" dirty="0"/>
              <a:t>e procura de </a:t>
            </a:r>
            <a:r>
              <a:rPr lang="pt-BR" dirty="0" smtClean="0"/>
              <a:t>energia;</a:t>
            </a:r>
            <a:endParaRPr lang="pt-BR" dirty="0"/>
          </a:p>
          <a:p>
            <a:r>
              <a:rPr lang="pt-BR" dirty="0" smtClean="0"/>
              <a:t>Efeitos </a:t>
            </a:r>
            <a:r>
              <a:rPr lang="pt-BR" dirty="0"/>
              <a:t>sobre o </a:t>
            </a:r>
            <a:r>
              <a:rPr lang="pt-BR" dirty="0" smtClean="0"/>
              <a:t>ambiente;</a:t>
            </a:r>
            <a:endParaRPr lang="pt-BR" dirty="0"/>
          </a:p>
          <a:p>
            <a:r>
              <a:rPr lang="pt-BR" dirty="0" smtClean="0"/>
              <a:t>Preços </a:t>
            </a:r>
            <a:r>
              <a:rPr lang="pt-BR" dirty="0"/>
              <a:t>e </a:t>
            </a:r>
            <a:r>
              <a:rPr lang="pt-BR" dirty="0" smtClean="0"/>
              <a:t>tecnologia;</a:t>
            </a:r>
            <a:endParaRPr lang="pt-BR" dirty="0"/>
          </a:p>
          <a:p>
            <a:r>
              <a:rPr lang="pt-BR" dirty="0" smtClean="0"/>
              <a:t>Escolhas </a:t>
            </a:r>
            <a:r>
              <a:rPr lang="pt-BR" dirty="0"/>
              <a:t>políticas e </a:t>
            </a:r>
            <a:r>
              <a:rPr lang="pt-BR" dirty="0" smtClean="0"/>
              <a:t>sociais;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41490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65500"/>
            <a:ext cx="7313613" cy="3525700"/>
          </a:xfrm>
        </p:spPr>
        <p:txBody>
          <a:bodyPr/>
          <a:lstStyle/>
          <a:p>
            <a:r>
              <a:rPr lang="pt-BR" dirty="0"/>
              <a:t>Geopolítica internacional, com ênfase para os EUA, China, UE, Índia e África;</a:t>
            </a:r>
          </a:p>
          <a:p>
            <a:r>
              <a:rPr lang="pt-BR" dirty="0" smtClean="0"/>
              <a:t>Demografia</a:t>
            </a:r>
            <a:r>
              <a:rPr lang="pt-BR" dirty="0"/>
              <a:t>;</a:t>
            </a:r>
          </a:p>
          <a:p>
            <a:r>
              <a:rPr lang="pt-BR" dirty="0" smtClean="0"/>
              <a:t>Padrões </a:t>
            </a:r>
            <a:r>
              <a:rPr lang="pt-BR" dirty="0"/>
              <a:t>de crescimento </a:t>
            </a:r>
            <a:r>
              <a:rPr lang="pt-BR" dirty="0" smtClean="0"/>
              <a:t>econômico</a:t>
            </a:r>
            <a:r>
              <a:rPr lang="pt-BR" dirty="0"/>
              <a:t>;</a:t>
            </a:r>
          </a:p>
          <a:p>
            <a:r>
              <a:rPr lang="pt-BR" dirty="0" smtClean="0"/>
              <a:t>Segurança </a:t>
            </a:r>
            <a:r>
              <a:rPr lang="pt-BR" dirty="0"/>
              <a:t>energética;</a:t>
            </a:r>
          </a:p>
          <a:p>
            <a:r>
              <a:rPr lang="pt-BR" dirty="0" smtClean="0"/>
              <a:t>Indústria </a:t>
            </a:r>
            <a:r>
              <a:rPr lang="pt-BR" dirty="0"/>
              <a:t>“energia e carbono”.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80093"/>
            <a:ext cx="7313613" cy="1655045"/>
          </a:xfrm>
        </p:spPr>
        <p:txBody>
          <a:bodyPr/>
          <a:lstStyle/>
          <a:p>
            <a:r>
              <a:rPr lang="pt-BR" sz="2200" b="1" dirty="0"/>
              <a:t>Shell Energy </a:t>
            </a:r>
            <a:r>
              <a:rPr lang="pt-BR" sz="2200" b="1" dirty="0" err="1" smtClean="0"/>
              <a:t>Scenarios</a:t>
            </a:r>
            <a:r>
              <a:rPr lang="pt-BR" sz="2200" b="1" dirty="0" smtClean="0"/>
              <a:t>  </a:t>
            </a:r>
            <a:r>
              <a:rPr lang="pt-BR" sz="2200" b="1" dirty="0" err="1"/>
              <a:t>to</a:t>
            </a:r>
            <a:r>
              <a:rPr lang="pt-BR" sz="2200" b="1" dirty="0"/>
              <a:t> </a:t>
            </a:r>
            <a:r>
              <a:rPr lang="pt-BR" sz="2200" b="1" dirty="0" smtClean="0"/>
              <a:t>2050 </a:t>
            </a:r>
            <a:r>
              <a:rPr lang="pt-BR" sz="2200" b="1" dirty="0" err="1" smtClean="0"/>
              <a:t>and</a:t>
            </a:r>
            <a:r>
              <a:rPr lang="pt-BR" sz="2200" b="1" dirty="0" smtClean="0"/>
              <a:t> Global </a:t>
            </a:r>
            <a:r>
              <a:rPr lang="pt-BR" sz="2200" b="1" dirty="0" err="1" smtClean="0"/>
              <a:t>Scenarios</a:t>
            </a:r>
            <a:r>
              <a:rPr lang="pt-BR" sz="2200" b="1" dirty="0" smtClean="0"/>
              <a:t> </a:t>
            </a:r>
            <a:r>
              <a:rPr lang="pt-BR" sz="2200" b="1" dirty="0" err="1" smtClean="0"/>
              <a:t>to</a:t>
            </a:r>
            <a:r>
              <a:rPr lang="pt-BR" sz="2200" b="1" dirty="0" smtClean="0"/>
              <a:t> 2025 </a:t>
            </a:r>
            <a:r>
              <a:rPr lang="pt-BR" sz="2200" dirty="0" smtClean="0"/>
              <a:t/>
            </a:r>
            <a:br>
              <a:rPr lang="pt-BR" sz="2200" dirty="0" smtClean="0"/>
            </a:br>
            <a:r>
              <a:rPr lang="pt-BR" sz="1800" dirty="0" smtClean="0"/>
              <a:t>Royal </a:t>
            </a:r>
            <a:r>
              <a:rPr lang="pt-BR" sz="1800" dirty="0" err="1"/>
              <a:t>Dutch</a:t>
            </a:r>
            <a:r>
              <a:rPr lang="pt-BR" sz="1800" dirty="0"/>
              <a:t> Shell </a:t>
            </a:r>
            <a:r>
              <a:rPr lang="pt-BR" sz="1800" dirty="0" err="1"/>
              <a:t>plc</a:t>
            </a:r>
            <a:r>
              <a:rPr lang="pt-BR" sz="1800" dirty="0"/>
              <a:t/>
            </a:r>
            <a:br>
              <a:rPr lang="pt-BR" sz="1800" dirty="0"/>
            </a:br>
            <a:r>
              <a:rPr lang="pt-BR" sz="1600" dirty="0"/>
              <a:t>Data Publicação: 2008</a:t>
            </a:r>
            <a:br>
              <a:rPr lang="pt-BR" sz="1600" dirty="0"/>
            </a:br>
            <a:r>
              <a:rPr lang="pt-BR" sz="1600" dirty="0"/>
              <a:t>Horizonte Temporal: 2050</a:t>
            </a:r>
            <a:br>
              <a:rPr lang="pt-BR" sz="1600" dirty="0"/>
            </a:br>
            <a:r>
              <a:rPr lang="pt-BR" sz="1600" dirty="0"/>
              <a:t>Foco Estratégico: Energia</a:t>
            </a:r>
          </a:p>
        </p:txBody>
      </p:sp>
    </p:spTree>
    <p:extLst>
      <p:ext uri="{BB962C8B-B14F-4D97-AF65-F5344CB8AC3E}">
        <p14:creationId xmlns:p14="http://schemas.microsoft.com/office/powerpoint/2010/main" val="2051365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5167</TotalTime>
  <Words>1971</Words>
  <Application>Microsoft Macintosh PowerPoint</Application>
  <PresentationFormat>On-screen Show (4:3)</PresentationFormat>
  <Paragraphs>198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Inkwell</vt:lpstr>
      <vt:lpstr>Alguns Cenários Globais e a América Latina</vt:lpstr>
      <vt:lpstr>Principais Razões para analisar cenários globais</vt:lpstr>
      <vt:lpstr>Os cenários avaliados</vt:lpstr>
      <vt:lpstr>Os cenários avaliados</vt:lpstr>
      <vt:lpstr>EVA’s Global Scenarios – Playing Fields of the Future (2020) Finnish Business and Policy Forum EVA Data Publicação: 2009 Horizonte Temporal: 2020 Foco Estratégico: Global </vt:lpstr>
      <vt:lpstr>EVA’s Global Scenarios – Playing Fields of the Future (2020) Finnish Business and Policy Forum EVA Data Publicação: 2009 Horizonte Temporal: 2020 Foco Estratégico: Global </vt:lpstr>
      <vt:lpstr>EVA’s Global Scenarios – Playing Fields of the Future (2020) Finnish Business and Policy Forum EVA Data Publicação: 2009 Horizonte Temporal: 2020 Foco Estratégico: Global </vt:lpstr>
      <vt:lpstr>Shell Energy Scenarios  to 2050 and Global Scenarios to 2025  Royal Dutch Shell plc Data Publicação: 2008 Horizonte Temporal: 2050 Foco Estratégico: Energia</vt:lpstr>
      <vt:lpstr>Shell Energy Scenarios  to 2050 and Global Scenarios to 2025  Royal Dutch Shell plc Data Publicação: 2008 Horizonte Temporal: 2050 Foco Estratégico: Energia</vt:lpstr>
      <vt:lpstr>Global Trends to 2025: A Transformed World US National Intelligence Council Data Publicação: 2008 Horizonte Temporal: 2025 Foco Estratégico: Global</vt:lpstr>
      <vt:lpstr>PowerPoint Presentation</vt:lpstr>
      <vt:lpstr>The Future of the Global Economy to 2030 Outsights Data Publicação: 2009 Horizonte Temporal: 2030 Foco Estratégico: Economia</vt:lpstr>
      <vt:lpstr>The Future of the Global Economy to 2030 Outsights Data Publicação: 2009 Horizonte Temporal: 2030 Foco Estratégico: Economia</vt:lpstr>
      <vt:lpstr>Scenarios for the Future International Environment 2010‐2020 Outsights e Ipsos MORI para o “Foresight Horizon Scanning Centre” Data Publicação: não disponível. Horizonte Temporal: 2020 Foco Estratégico: Ambiente</vt:lpstr>
      <vt:lpstr>Scenarios for the Future International Environment 2010‐2020 Outsights e Ipsos MORI para o “Foresight Horizon Scanning Centre” Data Publicação: não disponível. Horizonte Temporal: 2020 Foco Estratégico: Ambiente</vt:lpstr>
      <vt:lpstr>Scenarios for the Future of Technology and International Development (2030) Global Business Network (GBN) e The Rockefeller Foundation Data Publicação: 2010 Horizonte Temporal: 2030 Foco Estratégico: Tecnologia</vt:lpstr>
      <vt:lpstr>Scenarios for the Future of Technology and International Development (2030) Global Business Network (GBN) e The Rockefeller Foundation Data Publicação: 2010 Horizonte Temporal: 2030 Foco Estratégico: Tecnologia</vt:lpstr>
      <vt:lpstr>World Trade: Possible Futures (2020) Foresight Horizon Scanning Centre para a UK Government’s Trade Policy Unit Data Publicação: 2009 Horizonte Temporal: 2020 Foco Estratégico: Comércio Internacional</vt:lpstr>
      <vt:lpstr>World Trade: Possible Futures (2020) Foresight Horizon Scanning Centre para a UK Government’s Trade Policy Unit Data Publicação: 2009 Horizonte Temporal: 2020 Foco Estratégico: Comércio Internacional</vt:lpstr>
      <vt:lpstr>World Water Vision – Three Global Water Scenarios (2025) World Water Council Data Publicação: 2000 Horizonte Temporal: 2025 Foco Estratégico: Água</vt:lpstr>
      <vt:lpstr>The Outlook – Towards 2015 and Beyond United Nations Environment Programme (UNEP) – GEO 4 – Global Environment Outlook Data Publicação: 2007 Horizonte Temporal: 2050 Foco Estratégico: Ambiente</vt:lpstr>
      <vt:lpstr>The Outlook – Towards 2015 and Beyond United Nations Environment Programme (UNEP) – GEO 4 – Global Environment Outlook Data Publicação: 2007 Horizonte Temporal: 2050 Foco Estratégico: Ambiente</vt:lpstr>
      <vt:lpstr>The Outlook – Towards 2015 and Beyond United Nations Environment Programme (UNEP) – GEO 4 – Global Environment Outlook Data Publicação: 2007 Horizonte Temporal: 2050 Foco Estratégico: Ambiente</vt:lpstr>
      <vt:lpstr>Horizons 2020 – A Glimpse of Things to Come Siemens – Pictures of the Future Data Publicação: 2004 Horizonte Temporal: 2020 Foco Estratégico: Tecnologia</vt:lpstr>
      <vt:lpstr>Deciding the Future: Energy Policy Scenarios to 2050 World Energy Council Data Publicação: 2007 Horizonte Temporal: 2050 Foco Estratégico: Energia</vt:lpstr>
      <vt:lpstr>Deciding the Future: Energy Policy Scenarios to 2050 World Energy Council Data Publicação: 2007 Horizonte Temporal: 2050 Foco Estratégico: Energia</vt:lpstr>
      <vt:lpstr>Algumas observações</vt:lpstr>
      <vt:lpstr>Algumas observações</vt:lpstr>
      <vt:lpstr>Algumas observações</vt:lpstr>
      <vt:lpstr>E a América Latina???</vt:lpstr>
      <vt:lpstr>E a América Latina???</vt:lpstr>
      <vt:lpstr>E a América Latina???</vt:lpstr>
      <vt:lpstr>E a América Latina???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Alguns Cenários Globais e a América Latina</dc:title>
  <dc:creator>lelio fellows</dc:creator>
  <cp:lastModifiedBy>lelio fellows</cp:lastModifiedBy>
  <cp:revision>56</cp:revision>
  <cp:lastPrinted>2011-11-07T03:26:19Z</cp:lastPrinted>
  <dcterms:created xsi:type="dcterms:W3CDTF">2011-11-03T22:19:39Z</dcterms:created>
  <dcterms:modified xsi:type="dcterms:W3CDTF">2011-11-07T22:42:22Z</dcterms:modified>
</cp:coreProperties>
</file>